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x="18288000" cy="10287000"/>
  <p:notesSz cx="6858000" cy="9144000"/>
  <p:embeddedFontLst>
    <p:embeddedFont>
      <p:font typeface="Poppins Bold" charset="1" panose="00000800000000000000"/>
      <p:regular r:id="rId77"/>
    </p:embeddedFont>
    <p:embeddedFont>
      <p:font typeface="Poppins Italics" charset="1" panose="00000500000000000000"/>
      <p:regular r:id="rId78"/>
    </p:embeddedFont>
    <p:embeddedFont>
      <p:font typeface="Lato" charset="1" panose="020F0502020204030203"/>
      <p:regular r:id="rId79"/>
    </p:embeddedFont>
    <p:embeddedFont>
      <p:font typeface="Lato Bold" charset="1" panose="020F0502020204030203"/>
      <p:regular r:id="rId80"/>
    </p:embeddedFont>
    <p:embeddedFont>
      <p:font typeface="Lato Bold Italics" charset="1" panose="020F0502020204030203"/>
      <p:regular r:id="rId81"/>
    </p:embeddedFont>
    <p:embeddedFont>
      <p:font typeface="Lato Italics" charset="1" panose="020F0502020204030203"/>
      <p:regular r:id="rId82"/>
    </p:embeddedFont>
    <p:embeddedFont>
      <p:font typeface="Open Sans Bold" charset="1" panose="020B0806030504020204"/>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9.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12" Target="../media/image26.pn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15" Target="../media/image7.png" Type="http://schemas.openxmlformats.org/officeDocument/2006/relationships/image"/><Relationship Id="rId16" Target="../media/image8.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5.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29.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5422568" y="907031"/>
            <a:ext cx="11616798" cy="8351269"/>
          </a:xfrm>
          <a:custGeom>
            <a:avLst/>
            <a:gdLst/>
            <a:ahLst/>
            <a:cxnLst/>
            <a:rect r="r" b="b" t="t" l="l"/>
            <a:pathLst>
              <a:path h="8351269" w="11616798">
                <a:moveTo>
                  <a:pt x="11616798" y="0"/>
                </a:moveTo>
                <a:lnTo>
                  <a:pt x="0" y="0"/>
                </a:lnTo>
                <a:lnTo>
                  <a:pt x="0" y="8351269"/>
                </a:lnTo>
                <a:lnTo>
                  <a:pt x="11616798" y="8351269"/>
                </a:lnTo>
                <a:lnTo>
                  <a:pt x="11616798" y="0"/>
                </a:lnTo>
                <a:close/>
              </a:path>
            </a:pathLst>
          </a:custGeom>
          <a:blipFill>
            <a:blip r:embed="rId2"/>
            <a:stretch>
              <a:fillRect l="0" t="-501" r="0" b="0"/>
            </a:stretch>
          </a:blipFill>
        </p:spPr>
      </p:sp>
      <p:sp>
        <p:nvSpPr>
          <p:cNvPr name="Freeform 6" id="6"/>
          <p:cNvSpPr/>
          <p:nvPr/>
        </p:nvSpPr>
        <p:spPr>
          <a:xfrm flipH="false" flipV="true" rot="0">
            <a:off x="1171305" y="879197"/>
            <a:ext cx="528429" cy="528429"/>
          </a:xfrm>
          <a:custGeom>
            <a:avLst/>
            <a:gdLst/>
            <a:ahLst/>
            <a:cxnLst/>
            <a:rect r="r" b="b" t="t" l="l"/>
            <a:pathLst>
              <a:path h="528429" w="528429">
                <a:moveTo>
                  <a:pt x="0" y="528429"/>
                </a:moveTo>
                <a:lnTo>
                  <a:pt x="528429" y="528429"/>
                </a:lnTo>
                <a:lnTo>
                  <a:pt x="528429" y="0"/>
                </a:lnTo>
                <a:lnTo>
                  <a:pt x="0" y="0"/>
                </a:lnTo>
                <a:lnTo>
                  <a:pt x="0" y="52842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95197" y="552217"/>
            <a:ext cx="5141389" cy="1088908"/>
          </a:xfrm>
          <a:custGeom>
            <a:avLst/>
            <a:gdLst/>
            <a:ahLst/>
            <a:cxnLst/>
            <a:rect r="r" b="b" t="t" l="l"/>
            <a:pathLst>
              <a:path h="1088908" w="5141389">
                <a:moveTo>
                  <a:pt x="0" y="0"/>
                </a:moveTo>
                <a:lnTo>
                  <a:pt x="5141389" y="0"/>
                </a:lnTo>
                <a:lnTo>
                  <a:pt x="5141389" y="1088908"/>
                </a:lnTo>
                <a:lnTo>
                  <a:pt x="0" y="1088908"/>
                </a:lnTo>
                <a:lnTo>
                  <a:pt x="0" y="0"/>
                </a:lnTo>
                <a:close/>
              </a:path>
            </a:pathLst>
          </a:custGeom>
          <a:blipFill>
            <a:blip r:embed="rId5"/>
            <a:stretch>
              <a:fillRect l="0" t="-167" r="0" b="-167"/>
            </a:stretch>
          </a:blipFill>
        </p:spPr>
      </p:sp>
      <p:sp>
        <p:nvSpPr>
          <p:cNvPr name="TextBox 8" id="8"/>
          <p:cNvSpPr txBox="true"/>
          <p:nvPr/>
        </p:nvSpPr>
        <p:spPr>
          <a:xfrm rot="0">
            <a:off x="255994" y="8051100"/>
            <a:ext cx="7762921" cy="566420"/>
          </a:xfrm>
          <a:prstGeom prst="rect">
            <a:avLst/>
          </a:prstGeom>
        </p:spPr>
        <p:txBody>
          <a:bodyPr anchor="t" rtlCol="false" tIns="0" lIns="0" bIns="0" rIns="0">
            <a:spAutoFit/>
          </a:bodyPr>
          <a:lstStyle/>
          <a:p>
            <a:pPr algn="l">
              <a:lnSpc>
                <a:spcPts val="4480"/>
              </a:lnSpc>
              <a:spcBef>
                <a:spcPct val="0"/>
              </a:spcBef>
            </a:pPr>
            <a:r>
              <a:rPr lang="en-US" b="true" sz="3200">
                <a:solidFill>
                  <a:srgbClr val="E5E1DA"/>
                </a:solidFill>
                <a:latin typeface="Poppins Bold"/>
                <a:ea typeface="Poppins Bold"/>
                <a:cs typeface="Poppins Bold"/>
                <a:sym typeface="Poppins Bold"/>
              </a:rPr>
              <a:t>Presentée par Walid Bahij</a:t>
            </a:r>
          </a:p>
        </p:txBody>
      </p:sp>
      <p:sp>
        <p:nvSpPr>
          <p:cNvPr name="TextBox 9" id="9"/>
          <p:cNvSpPr txBox="true"/>
          <p:nvPr/>
        </p:nvSpPr>
        <p:spPr>
          <a:xfrm rot="0">
            <a:off x="7280046" y="9718352"/>
            <a:ext cx="11007954" cy="398779"/>
          </a:xfrm>
          <a:prstGeom prst="rect">
            <a:avLst/>
          </a:prstGeom>
        </p:spPr>
        <p:txBody>
          <a:bodyPr anchor="t" rtlCol="false" tIns="0" lIns="0" bIns="0" rIns="0">
            <a:spAutoFit/>
          </a:bodyPr>
          <a:lstStyle/>
          <a:p>
            <a:pPr algn="l">
              <a:lnSpc>
                <a:spcPts val="3220"/>
              </a:lnSpc>
              <a:spcBef>
                <a:spcPct val="0"/>
              </a:spcBef>
            </a:pPr>
            <a:r>
              <a:rPr lang="en-US" sz="2300" i="true">
                <a:solidFill>
                  <a:srgbClr val="E7EDEB"/>
                </a:solidFill>
                <a:latin typeface="Poppins Italics"/>
                <a:ea typeface="Poppins Italics"/>
                <a:cs typeface="Poppins Italics"/>
                <a:sym typeface="Poppins Italics"/>
              </a:rPr>
              <a:t>Slide dans le cadre de la présentation au titre professionnel DWWM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28746" y="2390422"/>
            <a:ext cx="9830509" cy="7655509"/>
          </a:xfrm>
          <a:custGeom>
            <a:avLst/>
            <a:gdLst/>
            <a:ahLst/>
            <a:cxnLst/>
            <a:rect r="r" b="b" t="t" l="l"/>
            <a:pathLst>
              <a:path h="7655509" w="9830509">
                <a:moveTo>
                  <a:pt x="0" y="0"/>
                </a:moveTo>
                <a:lnTo>
                  <a:pt x="9830508" y="0"/>
                </a:lnTo>
                <a:lnTo>
                  <a:pt x="9830508" y="7655508"/>
                </a:lnTo>
                <a:lnTo>
                  <a:pt x="0" y="7655508"/>
                </a:lnTo>
                <a:lnTo>
                  <a:pt x="0" y="0"/>
                </a:lnTo>
                <a:close/>
              </a:path>
            </a:pathLst>
          </a:custGeom>
          <a:blipFill>
            <a:blip r:embed="rId2"/>
            <a:stretch>
              <a:fillRect l="0" t="0" r="0" b="0"/>
            </a:stretch>
          </a:blipFill>
        </p:spPr>
      </p:sp>
      <p:sp>
        <p:nvSpPr>
          <p:cNvPr name="TextBox 3" id="3"/>
          <p:cNvSpPr txBox="true"/>
          <p:nvPr/>
        </p:nvSpPr>
        <p:spPr>
          <a:xfrm rot="0">
            <a:off x="0" y="574675"/>
            <a:ext cx="18288000"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Lato Bold"/>
                <a:ea typeface="Lato Bold"/>
                <a:cs typeface="Lato Bold"/>
                <a:sym typeface="Lato Bold"/>
              </a:rPr>
              <a:t>En résumé, l’utilisation de MySQL et d’un diagramme ERD garantit une base solide, organisée et professionnelle, tout en me permettant de travailler avec un outil clé dans l’industrie.</a:t>
            </a:r>
          </a:p>
        </p:txBody>
      </p:sp>
      <p:sp>
        <p:nvSpPr>
          <p:cNvPr name="TextBox 4" id="4"/>
          <p:cNvSpPr txBox="true"/>
          <p:nvPr/>
        </p:nvSpPr>
        <p:spPr>
          <a:xfrm rot="0">
            <a:off x="4854019" y="1795142"/>
            <a:ext cx="8579961"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Lato Bold"/>
                <a:ea typeface="Lato Bold"/>
                <a:cs typeface="Lato Bold"/>
                <a:sym typeface="Lato Bold"/>
              </a:rPr>
              <a:t>Voici le diagramme que j’ai établis avant d’initier mon projet :</a:t>
            </a:r>
          </a:p>
        </p:txBody>
      </p:sp>
      <p:sp>
        <p:nvSpPr>
          <p:cNvPr name="Freeform 5" id="5"/>
          <p:cNvSpPr/>
          <p:nvPr/>
        </p:nvSpPr>
        <p:spPr>
          <a:xfrm flipH="false" flipV="false" rot="0">
            <a:off x="16811090" y="914951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6626729">
            <a:off x="-5258064" y="1982825"/>
            <a:ext cx="9371367" cy="6765512"/>
          </a:xfrm>
          <a:custGeom>
            <a:avLst/>
            <a:gdLst/>
            <a:ahLst/>
            <a:cxnLst/>
            <a:rect r="r" b="b" t="t" l="l"/>
            <a:pathLst>
              <a:path h="6765512" w="9371367">
                <a:moveTo>
                  <a:pt x="9371368" y="0"/>
                </a:moveTo>
                <a:lnTo>
                  <a:pt x="0" y="0"/>
                </a:lnTo>
                <a:lnTo>
                  <a:pt x="0" y="6765512"/>
                </a:lnTo>
                <a:lnTo>
                  <a:pt x="9371368" y="6765512"/>
                </a:lnTo>
                <a:lnTo>
                  <a:pt x="9371368" y="0"/>
                </a:lnTo>
                <a:close/>
              </a:path>
            </a:pathLst>
          </a:custGeom>
          <a:blipFill>
            <a:blip r:embed="rId2"/>
            <a:stretch>
              <a:fillRect l="0" t="0" r="0" b="0"/>
            </a:stretch>
          </a:blipFill>
        </p:spPr>
      </p:sp>
      <p:sp>
        <p:nvSpPr>
          <p:cNvPr name="TextBox 3" id="3"/>
          <p:cNvSpPr txBox="true"/>
          <p:nvPr/>
        </p:nvSpPr>
        <p:spPr>
          <a:xfrm rot="0">
            <a:off x="2043910" y="561975"/>
            <a:ext cx="13540108"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7. PROCESSUS DE DÉVELOPPEMENT </a:t>
            </a:r>
          </a:p>
        </p:txBody>
      </p:sp>
      <p:sp>
        <p:nvSpPr>
          <p:cNvPr name="TextBox 4" id="4"/>
          <p:cNvSpPr txBox="true"/>
          <p:nvPr/>
        </p:nvSpPr>
        <p:spPr>
          <a:xfrm rot="0">
            <a:off x="3060365" y="2279650"/>
            <a:ext cx="14702117" cy="7432675"/>
          </a:xfrm>
          <a:prstGeom prst="rect">
            <a:avLst/>
          </a:prstGeom>
        </p:spPr>
        <p:txBody>
          <a:bodyPr anchor="t" rtlCol="false" tIns="0" lIns="0" bIns="0" rIns="0">
            <a:spAutoFit/>
          </a:bodyPr>
          <a:lstStyle/>
          <a:p>
            <a:pPr algn="ctr">
              <a:lnSpc>
                <a:spcPts val="3499"/>
              </a:lnSpc>
              <a:spcBef>
                <a:spcPct val="0"/>
              </a:spcBef>
            </a:pPr>
            <a:r>
              <a:rPr lang="en-US" b="true" sz="2499">
                <a:solidFill>
                  <a:srgbClr val="FBF9F1"/>
                </a:solidFill>
                <a:latin typeface="Lato Bold"/>
                <a:ea typeface="Lato Bold"/>
                <a:cs typeface="Lato Bold"/>
                <a:sym typeface="Lato Bold"/>
              </a:rPr>
              <a:t>Pour ce projet, j’ai choisi d’ad</a:t>
            </a:r>
            <a:r>
              <a:rPr lang="en-US" b="true" sz="2499">
                <a:solidFill>
                  <a:srgbClr val="FBF9F1"/>
                </a:solidFill>
                <a:latin typeface="Lato Bold"/>
                <a:ea typeface="Lato Bold"/>
                <a:cs typeface="Lato Bold"/>
                <a:sym typeface="Lato Bold"/>
              </a:rPr>
              <a:t>opter une méthodologie agile, qui favorise la flexibilité, la collaboration et l'adaptabilité face aux changements. Cette approche me permet de travailler de manière itérative et d'ajuster le projet au fur et à mesure en fonction des retours et des besoins.</a:t>
            </a:r>
          </a:p>
          <a:p>
            <a:pPr algn="ctr">
              <a:lnSpc>
                <a:spcPts val="3499"/>
              </a:lnSpc>
              <a:spcBef>
                <a:spcPct val="0"/>
              </a:spcBef>
            </a:pPr>
          </a:p>
          <a:p>
            <a:pPr algn="ctr">
              <a:lnSpc>
                <a:spcPts val="3499"/>
              </a:lnSpc>
              <a:spcBef>
                <a:spcPct val="0"/>
              </a:spcBef>
            </a:pPr>
            <a:r>
              <a:rPr lang="en-US" b="true" sz="2499">
                <a:solidFill>
                  <a:srgbClr val="FBF9F1"/>
                </a:solidFill>
                <a:latin typeface="Lato Bold"/>
                <a:ea typeface="Lato Bold"/>
                <a:cs typeface="Lato Bold"/>
                <a:sym typeface="Lato Bold"/>
              </a:rPr>
              <a:t>J'ai opté pour la méthode </a:t>
            </a:r>
            <a:r>
              <a:rPr lang="en-US" b="true" sz="2499">
                <a:solidFill>
                  <a:srgbClr val="F7DF1E"/>
                </a:solidFill>
                <a:latin typeface="Lato Bold"/>
                <a:ea typeface="Lato Bold"/>
                <a:cs typeface="Lato Bold"/>
                <a:sym typeface="Lato Bold"/>
              </a:rPr>
              <a:t>Kanban</a:t>
            </a:r>
            <a:r>
              <a:rPr lang="en-US" b="true" sz="2499">
                <a:solidFill>
                  <a:srgbClr val="FBF9F1"/>
                </a:solidFill>
                <a:latin typeface="Lato Bold"/>
                <a:ea typeface="Lato Bold"/>
                <a:cs typeface="Lato Bold"/>
                <a:sym typeface="Lato Bold"/>
              </a:rPr>
              <a:t> afin de gérer mon flux de travail. Cette méthode permet de visualiser</a:t>
            </a:r>
          </a:p>
          <a:p>
            <a:pPr algn="ctr">
              <a:lnSpc>
                <a:spcPts val="3499"/>
              </a:lnSpc>
              <a:spcBef>
                <a:spcPct val="0"/>
              </a:spcBef>
            </a:pPr>
            <a:r>
              <a:rPr lang="en-US" b="true" sz="2499">
                <a:solidFill>
                  <a:srgbClr val="FBF9F1"/>
                </a:solidFill>
                <a:latin typeface="Lato Bold"/>
                <a:ea typeface="Lato Bold"/>
                <a:cs typeface="Lato Bold"/>
                <a:sym typeface="Lato Bold"/>
              </a:rPr>
              <a:t> les tâches à accomplir, en cours et terminées, en utilisant un tableau Kanban. </a:t>
            </a:r>
          </a:p>
          <a:p>
            <a:pPr algn="ctr">
              <a:lnSpc>
                <a:spcPts val="3499"/>
              </a:lnSpc>
              <a:spcBef>
                <a:spcPct val="0"/>
              </a:spcBef>
            </a:pPr>
            <a:r>
              <a:rPr lang="en-US" b="true" sz="2499">
                <a:solidFill>
                  <a:srgbClr val="FBF9F1"/>
                </a:solidFill>
                <a:latin typeface="Lato Bold"/>
                <a:ea typeface="Lato Bold"/>
                <a:cs typeface="Lato Bold"/>
                <a:sym typeface="Lato Bold"/>
              </a:rPr>
              <a:t>Cela m'a permis de :</a:t>
            </a:r>
          </a:p>
          <a:p>
            <a:pPr algn="ctr">
              <a:lnSpc>
                <a:spcPts val="3499"/>
              </a:lnSpc>
              <a:spcBef>
                <a:spcPct val="0"/>
              </a:spcBef>
            </a:pPr>
          </a:p>
          <a:p>
            <a:pPr algn="ctr">
              <a:lnSpc>
                <a:spcPts val="3499"/>
              </a:lnSpc>
              <a:spcBef>
                <a:spcPct val="0"/>
              </a:spcBef>
            </a:pPr>
            <a:r>
              <a:rPr lang="en-US" b="true" sz="2499">
                <a:solidFill>
                  <a:srgbClr val="FBF9F1"/>
                </a:solidFill>
                <a:latin typeface="Lato Bold"/>
                <a:ea typeface="Lato Bold"/>
                <a:cs typeface="Lato Bold"/>
                <a:sym typeface="Lato Bold"/>
              </a:rPr>
              <a:t> </a:t>
            </a:r>
            <a:r>
              <a:rPr lang="en-US" sz="2499">
                <a:solidFill>
                  <a:srgbClr val="FBF9F1"/>
                </a:solidFill>
                <a:latin typeface="Lato"/>
                <a:ea typeface="Lato"/>
                <a:cs typeface="Lato"/>
                <a:sym typeface="Lato"/>
              </a:rPr>
              <a:t>Prioriser les tâches : En classant les fonctionnalités et les améliorations en fonction de leur importance et de leur urgence.</a:t>
            </a:r>
          </a:p>
          <a:p>
            <a:pPr algn="ctr">
              <a:lnSpc>
                <a:spcPts val="3499"/>
              </a:lnSpc>
              <a:spcBef>
                <a:spcPct val="0"/>
              </a:spcBef>
            </a:pPr>
          </a:p>
          <a:p>
            <a:pPr algn="ctr">
              <a:lnSpc>
                <a:spcPts val="3499"/>
              </a:lnSpc>
              <a:spcBef>
                <a:spcPct val="0"/>
              </a:spcBef>
            </a:pPr>
            <a:r>
              <a:rPr lang="en-US" sz="2499">
                <a:solidFill>
                  <a:srgbClr val="FBF9F1"/>
                </a:solidFill>
                <a:latin typeface="Lato"/>
                <a:ea typeface="Lato"/>
                <a:cs typeface="Lato"/>
                <a:sym typeface="Lato"/>
              </a:rPr>
              <a:t>Suivre l’avancement : Grâce aux colonnes du tableau (par exemple, "À faire", "En cours", "Terminé"), j’ai pu suivre l'état d'avancement de chaque tâche, éviter les blocages et garantir une gestion fluide du projet.</a:t>
            </a:r>
          </a:p>
          <a:p>
            <a:pPr algn="ctr">
              <a:lnSpc>
                <a:spcPts val="3499"/>
              </a:lnSpc>
              <a:spcBef>
                <a:spcPct val="0"/>
              </a:spcBef>
            </a:pPr>
          </a:p>
          <a:p>
            <a:pPr algn="ctr">
              <a:lnSpc>
                <a:spcPts val="3499"/>
              </a:lnSpc>
              <a:spcBef>
                <a:spcPct val="0"/>
              </a:spcBef>
            </a:pPr>
            <a:r>
              <a:rPr lang="en-US" sz="2499">
                <a:solidFill>
                  <a:srgbClr val="FBF9F1"/>
                </a:solidFill>
                <a:latin typeface="Lato"/>
                <a:ea typeface="Lato"/>
                <a:cs typeface="Lato"/>
                <a:sym typeface="Lato"/>
              </a:rPr>
              <a:t>Optimiser le travail : Kanban permet de limiter le nombre de tâches en cours afin de se concentrer sur l’essentiel, ce qui a optimisé mon efficacité.</a:t>
            </a:r>
          </a:p>
          <a:p>
            <a:pPr algn="ctr">
              <a:lnSpc>
                <a:spcPts val="3499"/>
              </a:lnSpc>
              <a:spcBef>
                <a:spcPct val="0"/>
              </a:spcBef>
            </a:pPr>
          </a:p>
        </p:txBody>
      </p:sp>
      <p:sp>
        <p:nvSpPr>
          <p:cNvPr name="Freeform 5" id="5"/>
          <p:cNvSpPr/>
          <p:nvPr/>
        </p:nvSpPr>
        <p:spPr>
          <a:xfrm flipH="false" flipV="false" rot="0">
            <a:off x="16811090" y="5894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6626729">
            <a:off x="12346765" y="3047102"/>
            <a:ext cx="9371367" cy="6765512"/>
          </a:xfrm>
          <a:custGeom>
            <a:avLst/>
            <a:gdLst/>
            <a:ahLst/>
            <a:cxnLst/>
            <a:rect r="r" b="b" t="t" l="l"/>
            <a:pathLst>
              <a:path h="6765512" w="9371367">
                <a:moveTo>
                  <a:pt x="9371367" y="0"/>
                </a:moveTo>
                <a:lnTo>
                  <a:pt x="0" y="0"/>
                </a:lnTo>
                <a:lnTo>
                  <a:pt x="0" y="6765512"/>
                </a:lnTo>
                <a:lnTo>
                  <a:pt x="9371367" y="6765512"/>
                </a:lnTo>
                <a:lnTo>
                  <a:pt x="9371367" y="0"/>
                </a:lnTo>
                <a:close/>
              </a:path>
            </a:pathLst>
          </a:custGeom>
          <a:blipFill>
            <a:blip r:embed="rId2"/>
            <a:stretch>
              <a:fillRect l="0" t="0" r="0" b="0"/>
            </a:stretch>
          </a:blipFill>
        </p:spPr>
      </p:sp>
      <p:sp>
        <p:nvSpPr>
          <p:cNvPr name="Freeform 3" id="3"/>
          <p:cNvSpPr/>
          <p:nvPr/>
        </p:nvSpPr>
        <p:spPr>
          <a:xfrm flipH="false" flipV="false" rot="0">
            <a:off x="2822874" y="3157943"/>
            <a:ext cx="8067161" cy="5949531"/>
          </a:xfrm>
          <a:custGeom>
            <a:avLst/>
            <a:gdLst/>
            <a:ahLst/>
            <a:cxnLst/>
            <a:rect r="r" b="b" t="t" l="l"/>
            <a:pathLst>
              <a:path h="5949531" w="8067161">
                <a:moveTo>
                  <a:pt x="0" y="0"/>
                </a:moveTo>
                <a:lnTo>
                  <a:pt x="8067161" y="0"/>
                </a:lnTo>
                <a:lnTo>
                  <a:pt x="8067161" y="5949532"/>
                </a:lnTo>
                <a:lnTo>
                  <a:pt x="0" y="5949532"/>
                </a:lnTo>
                <a:lnTo>
                  <a:pt x="0" y="0"/>
                </a:lnTo>
                <a:close/>
              </a:path>
            </a:pathLst>
          </a:custGeom>
          <a:blipFill>
            <a:blip r:embed="rId3"/>
            <a:stretch>
              <a:fillRect l="0" t="0" r="0" b="0"/>
            </a:stretch>
          </a:blipFill>
        </p:spPr>
      </p:sp>
      <p:sp>
        <p:nvSpPr>
          <p:cNvPr name="TextBox 4" id="4"/>
          <p:cNvSpPr txBox="true"/>
          <p:nvPr/>
        </p:nvSpPr>
        <p:spPr>
          <a:xfrm rot="0">
            <a:off x="264288" y="1523601"/>
            <a:ext cx="14312648"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Lato Bold"/>
                <a:ea typeface="Lato Bold"/>
                <a:cs typeface="Lato Bold"/>
                <a:sym typeface="Lato Bold"/>
              </a:rPr>
              <a:t>Cette méthodologie m’a permis de travailler de manière plus structurée tout en restant flexible et réactif aux évolutions du projet.</a:t>
            </a:r>
          </a:p>
        </p:txBody>
      </p:sp>
      <p:sp>
        <p:nvSpPr>
          <p:cNvPr name="Freeform 5" id="5"/>
          <p:cNvSpPr/>
          <p:nvPr/>
        </p:nvSpPr>
        <p:spPr>
          <a:xfrm flipH="false" flipV="false" rot="0">
            <a:off x="16136028" y="409488"/>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90553">
            <a:off x="-2355734" y="-2920288"/>
            <a:ext cx="9371367" cy="6765512"/>
          </a:xfrm>
          <a:custGeom>
            <a:avLst/>
            <a:gdLst/>
            <a:ahLst/>
            <a:cxnLst/>
            <a:rect r="r" b="b" t="t" l="l"/>
            <a:pathLst>
              <a:path h="6765512" w="9371367">
                <a:moveTo>
                  <a:pt x="9371367" y="0"/>
                </a:moveTo>
                <a:lnTo>
                  <a:pt x="0" y="0"/>
                </a:lnTo>
                <a:lnTo>
                  <a:pt x="0" y="6765512"/>
                </a:lnTo>
                <a:lnTo>
                  <a:pt x="9371367" y="6765512"/>
                </a:lnTo>
                <a:lnTo>
                  <a:pt x="9371367" y="0"/>
                </a:lnTo>
                <a:close/>
              </a:path>
            </a:pathLst>
          </a:custGeom>
          <a:blipFill>
            <a:blip r:embed="rId2"/>
            <a:stretch>
              <a:fillRect l="0" t="0" r="0" b="0"/>
            </a:stretch>
          </a:blipFill>
        </p:spPr>
      </p:sp>
      <p:sp>
        <p:nvSpPr>
          <p:cNvPr name="TextBox 3" id="3"/>
          <p:cNvSpPr txBox="true"/>
          <p:nvPr/>
        </p:nvSpPr>
        <p:spPr>
          <a:xfrm rot="0">
            <a:off x="7403362" y="214395"/>
            <a:ext cx="4506710" cy="814305"/>
          </a:xfrm>
          <a:prstGeom prst="rect">
            <a:avLst/>
          </a:prstGeom>
        </p:spPr>
        <p:txBody>
          <a:bodyPr anchor="t" rtlCol="false" tIns="0" lIns="0" bIns="0" rIns="0">
            <a:spAutoFit/>
          </a:bodyPr>
          <a:lstStyle/>
          <a:p>
            <a:pPr algn="l">
              <a:lnSpc>
                <a:spcPts val="5877"/>
              </a:lnSpc>
            </a:pPr>
            <a:r>
              <a:rPr lang="en-US" sz="5343" b="true">
                <a:solidFill>
                  <a:srgbClr val="FBF9F1"/>
                </a:solidFill>
                <a:latin typeface="Poppins Bold"/>
                <a:ea typeface="Poppins Bold"/>
                <a:cs typeface="Poppins Bold"/>
                <a:sym typeface="Poppins Bold"/>
              </a:rPr>
              <a:t>8. OBJECTIFS </a:t>
            </a:r>
          </a:p>
        </p:txBody>
      </p:sp>
      <p:sp>
        <p:nvSpPr>
          <p:cNvPr name="TextBox 4" id="4"/>
          <p:cNvSpPr txBox="true"/>
          <p:nvPr/>
        </p:nvSpPr>
        <p:spPr>
          <a:xfrm rot="0">
            <a:off x="3237718" y="2681549"/>
            <a:ext cx="306451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BF9F1"/>
                </a:solidFill>
                <a:latin typeface="Lato Bold"/>
                <a:ea typeface="Lato Bold"/>
                <a:cs typeface="Lato Bold"/>
                <a:sym typeface="Lato Bold"/>
              </a:rPr>
              <a:t>Objectifs personnels :</a:t>
            </a:r>
          </a:p>
        </p:txBody>
      </p:sp>
      <p:sp>
        <p:nvSpPr>
          <p:cNvPr name="TextBox 5" id="5"/>
          <p:cNvSpPr txBox="true"/>
          <p:nvPr/>
        </p:nvSpPr>
        <p:spPr>
          <a:xfrm rot="0">
            <a:off x="902310" y="4319856"/>
            <a:ext cx="16483379" cy="2853214"/>
          </a:xfrm>
          <a:prstGeom prst="rect">
            <a:avLst/>
          </a:prstGeom>
        </p:spPr>
        <p:txBody>
          <a:bodyPr anchor="t" rtlCol="false" tIns="0" lIns="0" bIns="0" rIns="0">
            <a:spAutoFit/>
          </a:bodyPr>
          <a:lstStyle/>
          <a:p>
            <a:pPr algn="ctr" marL="582925" indent="-291463" lvl="1">
              <a:lnSpc>
                <a:spcPts val="3779"/>
              </a:lnSpc>
              <a:spcBef>
                <a:spcPct val="0"/>
              </a:spcBef>
              <a:buFont typeface="Arial"/>
              <a:buChar char="•"/>
            </a:pPr>
            <a:r>
              <a:rPr lang="en-US" b="true" sz="2699">
                <a:solidFill>
                  <a:srgbClr val="FBF9F1"/>
                </a:solidFill>
                <a:latin typeface="Lato Bold"/>
                <a:ea typeface="Lato Bold"/>
                <a:cs typeface="Lato Bold"/>
                <a:sym typeface="Lato Bold"/>
              </a:rPr>
              <a:t>Acquérir de l'expérience pratique </a:t>
            </a:r>
          </a:p>
          <a:p>
            <a:pPr algn="ctr">
              <a:lnSpc>
                <a:spcPts val="3779"/>
              </a:lnSpc>
              <a:spcBef>
                <a:spcPct val="0"/>
              </a:spcBef>
            </a:pPr>
          </a:p>
          <a:p>
            <a:pPr algn="ctr" marL="582925" indent="-291463" lvl="1">
              <a:lnSpc>
                <a:spcPts val="3779"/>
              </a:lnSpc>
              <a:spcBef>
                <a:spcPct val="0"/>
              </a:spcBef>
              <a:buFont typeface="Arial"/>
              <a:buChar char="•"/>
            </a:pPr>
            <a:r>
              <a:rPr lang="en-US" b="true" sz="2699">
                <a:solidFill>
                  <a:srgbClr val="FBF9F1"/>
                </a:solidFill>
                <a:latin typeface="Lato Bold"/>
                <a:ea typeface="Lato Bold"/>
                <a:cs typeface="Lato Bold"/>
                <a:sym typeface="Lato Bold"/>
              </a:rPr>
              <a:t>Améliorer ma gestion de projet </a:t>
            </a:r>
          </a:p>
          <a:p>
            <a:pPr algn="ctr">
              <a:lnSpc>
                <a:spcPts val="3779"/>
              </a:lnSpc>
              <a:spcBef>
                <a:spcPct val="0"/>
              </a:spcBef>
            </a:pPr>
          </a:p>
          <a:p>
            <a:pPr algn="ctr" marL="582925" indent="-291463" lvl="1">
              <a:lnSpc>
                <a:spcPts val="3779"/>
              </a:lnSpc>
              <a:spcBef>
                <a:spcPct val="0"/>
              </a:spcBef>
              <a:buFont typeface="Arial"/>
              <a:buChar char="•"/>
            </a:pPr>
            <a:r>
              <a:rPr lang="en-US" b="true" sz="2699">
                <a:solidFill>
                  <a:srgbClr val="FBF9F1"/>
                </a:solidFill>
                <a:latin typeface="Lato Bold"/>
                <a:ea typeface="Lato Bold"/>
                <a:cs typeface="Lato Bold"/>
                <a:sym typeface="Lato Bold"/>
              </a:rPr>
              <a:t>Développer des compétences en développement web backend </a:t>
            </a:r>
          </a:p>
          <a:p>
            <a:pPr algn="ctr">
              <a:lnSpc>
                <a:spcPts val="3779"/>
              </a:lnSpc>
              <a:spcBef>
                <a:spcPct val="0"/>
              </a:spcBef>
            </a:pPr>
          </a:p>
        </p:txBody>
      </p:sp>
      <p:sp>
        <p:nvSpPr>
          <p:cNvPr name="Freeform 6" id="6"/>
          <p:cNvSpPr/>
          <p:nvPr/>
        </p:nvSpPr>
        <p:spPr>
          <a:xfrm flipH="false" flipV="false" rot="0">
            <a:off x="16811090"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882097" y="1577662"/>
            <a:ext cx="3580924"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BF9F1"/>
                </a:solidFill>
                <a:latin typeface="Lato Bold"/>
                <a:ea typeface="Lato Bold"/>
                <a:cs typeface="Lato Bold"/>
                <a:sym typeface="Lato Bold"/>
              </a:rPr>
              <a:t>Objectifs professionnels :</a:t>
            </a:r>
          </a:p>
        </p:txBody>
      </p:sp>
      <p:sp>
        <p:nvSpPr>
          <p:cNvPr name="TextBox 3" id="3"/>
          <p:cNvSpPr txBox="true"/>
          <p:nvPr/>
        </p:nvSpPr>
        <p:spPr>
          <a:xfrm rot="0">
            <a:off x="775921" y="3183972"/>
            <a:ext cx="16483379" cy="2853214"/>
          </a:xfrm>
          <a:prstGeom prst="rect">
            <a:avLst/>
          </a:prstGeom>
        </p:spPr>
        <p:txBody>
          <a:bodyPr anchor="t" rtlCol="false" tIns="0" lIns="0" bIns="0" rIns="0">
            <a:spAutoFit/>
          </a:bodyPr>
          <a:lstStyle/>
          <a:p>
            <a:pPr algn="ctr" marL="582925" indent="-291463" lvl="1">
              <a:lnSpc>
                <a:spcPts val="3779"/>
              </a:lnSpc>
              <a:buFont typeface="Arial"/>
              <a:buChar char="•"/>
            </a:pPr>
            <a:r>
              <a:rPr lang="en-US" b="true" sz="2699">
                <a:solidFill>
                  <a:srgbClr val="FBF9F1"/>
                </a:solidFill>
                <a:latin typeface="Lato Bold"/>
                <a:ea typeface="Lato Bold"/>
                <a:cs typeface="Lato Bold"/>
                <a:sym typeface="Lato Bold"/>
              </a:rPr>
              <a:t>Préparer mon entrée dans le monde professionnel </a:t>
            </a:r>
          </a:p>
          <a:p>
            <a:pPr algn="ctr">
              <a:lnSpc>
                <a:spcPts val="3779"/>
              </a:lnSpc>
            </a:pPr>
          </a:p>
          <a:p>
            <a:pPr algn="ctr" marL="582925" indent="-291463" lvl="1">
              <a:lnSpc>
                <a:spcPts val="3779"/>
              </a:lnSpc>
              <a:buFont typeface="Arial"/>
              <a:buChar char="•"/>
            </a:pPr>
            <a:r>
              <a:rPr lang="en-US" b="true" sz="2699">
                <a:solidFill>
                  <a:srgbClr val="FBF9F1"/>
                </a:solidFill>
                <a:latin typeface="Lato Bold"/>
                <a:ea typeface="Lato Bold"/>
                <a:cs typeface="Lato Bold"/>
                <a:sym typeface="Lato Bold"/>
              </a:rPr>
              <a:t>Renforcer mes compétences en développement web </a:t>
            </a:r>
          </a:p>
          <a:p>
            <a:pPr algn="ctr">
              <a:lnSpc>
                <a:spcPts val="3779"/>
              </a:lnSpc>
            </a:pPr>
          </a:p>
          <a:p>
            <a:pPr algn="ctr" marL="582925" indent="-291463" lvl="1">
              <a:lnSpc>
                <a:spcPts val="3779"/>
              </a:lnSpc>
              <a:buFont typeface="Arial"/>
              <a:buChar char="•"/>
            </a:pPr>
            <a:r>
              <a:rPr lang="en-US" b="true" sz="2699">
                <a:solidFill>
                  <a:srgbClr val="FBF9F1"/>
                </a:solidFill>
                <a:latin typeface="Lato Bold"/>
                <a:ea typeface="Lato Bold"/>
                <a:cs typeface="Lato Bold"/>
                <a:sym typeface="Lato Bold"/>
              </a:rPr>
              <a:t>Démontrer ma capacité à travailler en équipe </a:t>
            </a:r>
          </a:p>
          <a:p>
            <a:pPr algn="ctr">
              <a:lnSpc>
                <a:spcPts val="3779"/>
              </a:lnSpc>
              <a:spcBef>
                <a:spcPct val="0"/>
              </a:spcBef>
            </a:pPr>
          </a:p>
        </p:txBody>
      </p:sp>
      <p:sp>
        <p:nvSpPr>
          <p:cNvPr name="Freeform 4" id="4"/>
          <p:cNvSpPr/>
          <p:nvPr/>
        </p:nvSpPr>
        <p:spPr>
          <a:xfrm flipH="false" flipV="false" rot="0">
            <a:off x="16811090" y="728867"/>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5982" y="228686"/>
            <a:ext cx="18489282" cy="768899"/>
          </a:xfrm>
          <a:prstGeom prst="rect">
            <a:avLst/>
          </a:prstGeom>
        </p:spPr>
        <p:txBody>
          <a:bodyPr anchor="t" rtlCol="false" tIns="0" lIns="0" bIns="0" rIns="0">
            <a:spAutoFit/>
          </a:bodyPr>
          <a:lstStyle/>
          <a:p>
            <a:pPr algn="ctr">
              <a:lnSpc>
                <a:spcPts val="5547"/>
              </a:lnSpc>
            </a:pPr>
            <a:r>
              <a:rPr lang="en-US" b="true" sz="5043">
                <a:solidFill>
                  <a:srgbClr val="FBF9F1"/>
                </a:solidFill>
                <a:latin typeface="Poppins Bold"/>
                <a:ea typeface="Poppins Bold"/>
                <a:cs typeface="Poppins Bold"/>
                <a:sym typeface="Poppins Bold"/>
              </a:rPr>
              <a:t>9. PRÉSENTATION DES PRINCIPALES FONCTIONNALITÉS </a:t>
            </a:r>
          </a:p>
        </p:txBody>
      </p:sp>
      <p:sp>
        <p:nvSpPr>
          <p:cNvPr name="Freeform 3" id="3"/>
          <p:cNvSpPr/>
          <p:nvPr/>
        </p:nvSpPr>
        <p:spPr>
          <a:xfrm flipH="false" flipV="false" rot="-2181579">
            <a:off x="15410795" y="923545"/>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4" id="4"/>
          <p:cNvSpPr/>
          <p:nvPr/>
        </p:nvSpPr>
        <p:spPr>
          <a:xfrm flipH="false" flipV="false" rot="-2181579">
            <a:off x="-8266201" y="-89663"/>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5" id="5"/>
          <p:cNvSpPr/>
          <p:nvPr/>
        </p:nvSpPr>
        <p:spPr>
          <a:xfrm flipH="false" flipV="false" rot="-2181579">
            <a:off x="4356399" y="8156916"/>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6" id="6"/>
          <p:cNvSpPr/>
          <p:nvPr/>
        </p:nvSpPr>
        <p:spPr>
          <a:xfrm flipH="false" flipV="false" rot="0">
            <a:off x="3493371" y="1578697"/>
            <a:ext cx="11301259" cy="6342832"/>
          </a:xfrm>
          <a:custGeom>
            <a:avLst/>
            <a:gdLst/>
            <a:ahLst/>
            <a:cxnLst/>
            <a:rect r="r" b="b" t="t" l="l"/>
            <a:pathLst>
              <a:path h="6342832" w="11301259">
                <a:moveTo>
                  <a:pt x="0" y="0"/>
                </a:moveTo>
                <a:lnTo>
                  <a:pt x="11301258" y="0"/>
                </a:lnTo>
                <a:lnTo>
                  <a:pt x="11301258" y="6342832"/>
                </a:lnTo>
                <a:lnTo>
                  <a:pt x="0" y="6342832"/>
                </a:lnTo>
                <a:lnTo>
                  <a:pt x="0" y="0"/>
                </a:lnTo>
                <a:close/>
              </a:path>
            </a:pathLst>
          </a:custGeom>
          <a:blipFill>
            <a:blip r:embed="rId3"/>
            <a:stretch>
              <a:fillRect l="0" t="0" r="0" b="0"/>
            </a:stretch>
          </a:blipFill>
        </p:spPr>
      </p:sp>
      <p:sp>
        <p:nvSpPr>
          <p:cNvPr name="Freeform 7" id="7"/>
          <p:cNvSpPr/>
          <p:nvPr/>
        </p:nvSpPr>
        <p:spPr>
          <a:xfrm flipH="false" flipV="false" rot="0">
            <a:off x="15832305" y="4695290"/>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4550261" y="-723764"/>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TextBox 3" id="3"/>
          <p:cNvSpPr txBox="true"/>
          <p:nvPr/>
        </p:nvSpPr>
        <p:spPr>
          <a:xfrm rot="0">
            <a:off x="2012431" y="1376157"/>
            <a:ext cx="3320256" cy="4978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BF9F1"/>
                </a:solidFill>
                <a:latin typeface="Lato Bold Italics"/>
                <a:ea typeface="Lato Bold Italics"/>
                <a:cs typeface="Lato Bold Italics"/>
                <a:sym typeface="Lato Bold Italics"/>
              </a:rPr>
              <a:t>A.  Création du projet</a:t>
            </a:r>
          </a:p>
        </p:txBody>
      </p:sp>
      <p:sp>
        <p:nvSpPr>
          <p:cNvPr name="TextBox 4" id="4"/>
          <p:cNvSpPr txBox="true"/>
          <p:nvPr/>
        </p:nvSpPr>
        <p:spPr>
          <a:xfrm rot="0">
            <a:off x="367962" y="2216897"/>
            <a:ext cx="14648785" cy="7290517"/>
          </a:xfrm>
          <a:prstGeom prst="rect">
            <a:avLst/>
          </a:prstGeom>
        </p:spPr>
        <p:txBody>
          <a:bodyPr anchor="t" rtlCol="false" tIns="0" lIns="0" bIns="0" rIns="0">
            <a:spAutoFit/>
          </a:bodyPr>
          <a:lstStyle/>
          <a:p>
            <a:pPr algn="ctr">
              <a:lnSpc>
                <a:spcPts val="3854"/>
              </a:lnSpc>
              <a:spcBef>
                <a:spcPct val="0"/>
              </a:spcBef>
            </a:pP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Utilisation de la commande</a:t>
            </a:r>
            <a:r>
              <a:rPr lang="en-US" b="true" sz="2753">
                <a:solidFill>
                  <a:srgbClr val="FBF9F1"/>
                </a:solidFill>
                <a:latin typeface="Lato Bold"/>
                <a:ea typeface="Lato Bold"/>
                <a:cs typeface="Lato Bold"/>
                <a:sym typeface="Lato Bold"/>
              </a:rPr>
              <a:t> npm init</a:t>
            </a:r>
            <a:r>
              <a:rPr lang="en-US" sz="2753">
                <a:solidFill>
                  <a:srgbClr val="FBF9F1"/>
                </a:solidFill>
                <a:latin typeface="Lato"/>
                <a:ea typeface="Lato"/>
                <a:cs typeface="Lato"/>
                <a:sym typeface="Lato"/>
              </a:rPr>
              <a:t> pour générer le fichier package.json, essentiel pour gérer les dépendances, scripts et configurations du projet.</a:t>
            </a:r>
          </a:p>
          <a:p>
            <a:pPr algn="ctr">
              <a:lnSpc>
                <a:spcPts val="3854"/>
              </a:lnSpc>
              <a:spcBef>
                <a:spcPct val="0"/>
              </a:spcBef>
            </a:pPr>
          </a:p>
          <a:p>
            <a:pPr algn="ctr">
              <a:lnSpc>
                <a:spcPts val="3854"/>
              </a:lnSpc>
              <a:spcBef>
                <a:spcPct val="0"/>
              </a:spcBef>
            </a:pPr>
            <a:r>
              <a:rPr lang="en-US" b="true" sz="2753">
                <a:solidFill>
                  <a:srgbClr val="FBF9F1"/>
                </a:solidFill>
                <a:latin typeface="Lato Bold"/>
                <a:ea typeface="Lato Bold"/>
                <a:cs typeface="Lato Bold"/>
                <a:sym typeface="Lato Bold"/>
              </a:rPr>
              <a:t>Installation des dépendances</a:t>
            </a:r>
            <a:r>
              <a:rPr lang="en-US" sz="2753">
                <a:solidFill>
                  <a:srgbClr val="FBF9F1"/>
                </a:solidFill>
                <a:latin typeface="Lato"/>
                <a:ea typeface="Lato"/>
                <a:cs typeface="Lato"/>
                <a:sym typeface="Lato"/>
              </a:rPr>
              <a:t> :</a:t>
            </a:r>
          </a:p>
          <a:p>
            <a:pPr algn="ctr">
              <a:lnSpc>
                <a:spcPts val="3854"/>
              </a:lnSpc>
              <a:spcBef>
                <a:spcPct val="0"/>
              </a:spcBef>
            </a:pPr>
            <a:r>
              <a:rPr lang="en-US" sz="2753">
                <a:solidFill>
                  <a:srgbClr val="FBF9F1"/>
                </a:solidFill>
                <a:latin typeface="Lato"/>
                <a:ea typeface="Lato"/>
                <a:cs typeface="Lato"/>
                <a:sym typeface="Lato"/>
              </a:rPr>
              <a:t>  Commande npm install pour installer les bibliothèques nécessaires, telles que :</a:t>
            </a:r>
          </a:p>
          <a:p>
            <a:pPr algn="ctr" marL="1188746" indent="-396249" lvl="2">
              <a:lnSpc>
                <a:spcPts val="3854"/>
              </a:lnSpc>
              <a:spcBef>
                <a:spcPct val="0"/>
              </a:spcBef>
              <a:buFont typeface="Arial"/>
              <a:buChar char="⚬"/>
            </a:pPr>
            <a:r>
              <a:rPr lang="en-US" sz="2753">
                <a:solidFill>
                  <a:srgbClr val="FBF9F1"/>
                </a:solidFill>
                <a:latin typeface="Lato"/>
                <a:ea typeface="Lato"/>
                <a:cs typeface="Lato"/>
                <a:sym typeface="Lato"/>
              </a:rPr>
              <a:t>Sequelize (ORM pour gérer la base de données)</a:t>
            </a:r>
          </a:p>
          <a:p>
            <a:pPr algn="ctr" marL="1188746" indent="-396249" lvl="2">
              <a:lnSpc>
                <a:spcPts val="3854"/>
              </a:lnSpc>
              <a:spcBef>
                <a:spcPct val="0"/>
              </a:spcBef>
              <a:buFont typeface="Arial"/>
              <a:buChar char="⚬"/>
            </a:pPr>
            <a:r>
              <a:rPr lang="en-US" sz="2753">
                <a:solidFill>
                  <a:srgbClr val="FBF9F1"/>
                </a:solidFill>
                <a:latin typeface="Lato"/>
                <a:ea typeface="Lato"/>
                <a:cs typeface="Lato"/>
                <a:sym typeface="Lato"/>
              </a:rPr>
              <a:t>dotenv (gestion des variables d'environnement)</a:t>
            </a:r>
          </a:p>
          <a:p>
            <a:pPr algn="ctr" marL="1188746" indent="-396249" lvl="2">
              <a:lnSpc>
                <a:spcPts val="3854"/>
              </a:lnSpc>
              <a:spcBef>
                <a:spcPct val="0"/>
              </a:spcBef>
              <a:buFont typeface="Arial"/>
              <a:buChar char="⚬"/>
            </a:pPr>
            <a:r>
              <a:rPr lang="en-US" sz="2753">
                <a:solidFill>
                  <a:srgbClr val="FBF9F1"/>
                </a:solidFill>
                <a:latin typeface="Lato"/>
                <a:ea typeface="Lato"/>
                <a:cs typeface="Lato"/>
                <a:sym typeface="Lato"/>
              </a:rPr>
              <a:t>CORS (gestion du partage des ressources entre domaines)</a:t>
            </a:r>
          </a:p>
          <a:p>
            <a:pPr algn="ctr" marL="1188746" indent="-396249" lvl="2">
              <a:lnSpc>
                <a:spcPts val="3854"/>
              </a:lnSpc>
              <a:spcBef>
                <a:spcPct val="0"/>
              </a:spcBef>
              <a:buFont typeface="Arial"/>
              <a:buChar char="⚬"/>
            </a:pPr>
            <a:r>
              <a:rPr lang="en-US" sz="2753">
                <a:solidFill>
                  <a:srgbClr val="FBF9F1"/>
                </a:solidFill>
                <a:latin typeface="Lato"/>
                <a:ea typeface="Lato"/>
                <a:cs typeface="Lato"/>
                <a:sym typeface="Lato"/>
              </a:rPr>
              <a:t>Bcryptjs &amp; JWT (sécurisation des mots de passe et authentification des utilisateurs)</a:t>
            </a:r>
          </a:p>
          <a:p>
            <a:pPr algn="ctr">
              <a:lnSpc>
                <a:spcPts val="3854"/>
              </a:lnSpc>
              <a:spcBef>
                <a:spcPct val="0"/>
              </a:spcBef>
            </a:pPr>
          </a:p>
          <a:p>
            <a:pPr algn="ctr">
              <a:lnSpc>
                <a:spcPts val="3854"/>
              </a:lnSpc>
              <a:spcBef>
                <a:spcPct val="0"/>
              </a:spcBef>
            </a:pPr>
            <a:r>
              <a:rPr lang="en-US" b="true" sz="2753">
                <a:solidFill>
                  <a:srgbClr val="FBF9F1"/>
                </a:solidFill>
                <a:latin typeface="Lato Bold"/>
                <a:ea typeface="Lato Bold"/>
                <a:cs typeface="Lato Bold"/>
                <a:sym typeface="Lato Bold"/>
              </a:rPr>
              <a:t>Gestion des dépendances</a:t>
            </a:r>
            <a:r>
              <a:rPr lang="en-US" sz="2753">
                <a:solidFill>
                  <a:srgbClr val="FBF9F1"/>
                </a:solidFill>
                <a:latin typeface="Lato"/>
                <a:ea typeface="Lato"/>
                <a:cs typeface="Lato"/>
                <a:sym typeface="Lato"/>
              </a:rPr>
              <a:t> :</a:t>
            </a: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Les dépendances sont ajoutées au fichier package.json et téléchargées dans le dossier node_modules, assurant le bon fonctionnement de l'application.</a:t>
            </a:r>
          </a:p>
          <a:p>
            <a:pPr algn="ctr">
              <a:lnSpc>
                <a:spcPts val="3854"/>
              </a:lnSpc>
              <a:spcBef>
                <a:spcPct val="0"/>
              </a:spcBef>
            </a:pPr>
          </a:p>
        </p:txBody>
      </p:sp>
      <p:sp>
        <p:nvSpPr>
          <p:cNvPr name="Freeform 5" id="5"/>
          <p:cNvSpPr/>
          <p:nvPr/>
        </p:nvSpPr>
        <p:spPr>
          <a:xfrm flipH="false" flipV="false" rot="0">
            <a:off x="15016747"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07025" y="274885"/>
            <a:ext cx="8944954" cy="4978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BF9F1"/>
                </a:solidFill>
                <a:latin typeface="Lato Bold Italics"/>
                <a:ea typeface="Lato Bold Italics"/>
                <a:cs typeface="Lato Bold Italics"/>
                <a:sym typeface="Lato Bold Italics"/>
              </a:rPr>
              <a:t>B.  Connexion à la base de données avec Sequelize</a:t>
            </a:r>
          </a:p>
        </p:txBody>
      </p:sp>
      <p:sp>
        <p:nvSpPr>
          <p:cNvPr name="TextBox 3" id="3"/>
          <p:cNvSpPr txBox="true"/>
          <p:nvPr/>
        </p:nvSpPr>
        <p:spPr>
          <a:xfrm rot="0">
            <a:off x="1691621" y="715576"/>
            <a:ext cx="15320716" cy="9240761"/>
          </a:xfrm>
          <a:prstGeom prst="rect">
            <a:avLst/>
          </a:prstGeom>
        </p:spPr>
        <p:txBody>
          <a:bodyPr anchor="t" rtlCol="false" tIns="0" lIns="0" bIns="0" rIns="0">
            <a:spAutoFit/>
          </a:bodyPr>
          <a:lstStyle/>
          <a:p>
            <a:pPr algn="ctr">
              <a:lnSpc>
                <a:spcPts val="3854"/>
              </a:lnSpc>
              <a:spcBef>
                <a:spcPct val="0"/>
              </a:spcBef>
            </a:pP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Une </a:t>
            </a:r>
            <a:r>
              <a:rPr lang="en-US" sz="2753">
                <a:solidFill>
                  <a:srgbClr val="FBF9F1"/>
                </a:solidFill>
                <a:latin typeface="Lato"/>
                <a:ea typeface="Lato"/>
                <a:cs typeface="Lato"/>
                <a:sym typeface="Lato"/>
              </a:rPr>
              <a:t>b</a:t>
            </a:r>
            <a:r>
              <a:rPr lang="en-US" sz="2753">
                <a:solidFill>
                  <a:srgbClr val="FBF9F1"/>
                </a:solidFill>
                <a:latin typeface="Lato"/>
                <a:ea typeface="Lato"/>
                <a:cs typeface="Lato"/>
                <a:sym typeface="Lato"/>
              </a:rPr>
              <a:t>a</a:t>
            </a:r>
            <a:r>
              <a:rPr lang="en-US" sz="2753">
                <a:solidFill>
                  <a:srgbClr val="FBF9F1"/>
                </a:solidFill>
                <a:latin typeface="Lato"/>
                <a:ea typeface="Lato"/>
                <a:cs typeface="Lato"/>
                <a:sym typeface="Lato"/>
              </a:rPr>
              <a:t>se</a:t>
            </a:r>
            <a:r>
              <a:rPr lang="en-US" sz="2753">
                <a:solidFill>
                  <a:srgbClr val="FBF9F1"/>
                </a:solidFill>
                <a:latin typeface="Lato"/>
                <a:ea typeface="Lato"/>
                <a:cs typeface="Lato"/>
                <a:sym typeface="Lato"/>
              </a:rPr>
              <a:t> de </a:t>
            </a:r>
            <a:r>
              <a:rPr lang="en-US" sz="2753">
                <a:solidFill>
                  <a:srgbClr val="FBF9F1"/>
                </a:solidFill>
                <a:latin typeface="Lato"/>
                <a:ea typeface="Lato"/>
                <a:cs typeface="Lato"/>
                <a:sym typeface="Lato"/>
              </a:rPr>
              <a:t>do</a:t>
            </a:r>
            <a:r>
              <a:rPr lang="en-US" sz="2753">
                <a:solidFill>
                  <a:srgbClr val="FBF9F1"/>
                </a:solidFill>
                <a:latin typeface="Lato"/>
                <a:ea typeface="Lato"/>
                <a:cs typeface="Lato"/>
                <a:sym typeface="Lato"/>
              </a:rPr>
              <a:t>nn</a:t>
            </a:r>
            <a:r>
              <a:rPr lang="en-US" sz="2753">
                <a:solidFill>
                  <a:srgbClr val="FBF9F1"/>
                </a:solidFill>
                <a:latin typeface="Lato"/>
                <a:ea typeface="Lato"/>
                <a:cs typeface="Lato"/>
                <a:sym typeface="Lato"/>
              </a:rPr>
              <a:t>ées</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a</a:t>
            </a:r>
            <a:r>
              <a:rPr lang="en-US" sz="2753">
                <a:solidFill>
                  <a:srgbClr val="FBF9F1"/>
                </a:solidFill>
                <a:latin typeface="Lato"/>
                <a:ea typeface="Lato"/>
                <a:cs typeface="Lato"/>
                <a:sym typeface="Lato"/>
              </a:rPr>
              <a:t> é</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é c</a:t>
            </a:r>
            <a:r>
              <a:rPr lang="en-US" sz="2753">
                <a:solidFill>
                  <a:srgbClr val="FBF9F1"/>
                </a:solidFill>
                <a:latin typeface="Lato"/>
                <a:ea typeface="Lato"/>
                <a:cs typeface="Lato"/>
                <a:sym typeface="Lato"/>
              </a:rPr>
              <a:t>réé</a:t>
            </a:r>
            <a:r>
              <a:rPr lang="en-US" sz="2753">
                <a:solidFill>
                  <a:srgbClr val="FBF9F1"/>
                </a:solidFill>
                <a:latin typeface="Lato"/>
                <a:ea typeface="Lato"/>
                <a:cs typeface="Lato"/>
                <a:sym typeface="Lato"/>
              </a:rPr>
              <a:t>e </a:t>
            </a:r>
            <a:r>
              <a:rPr lang="en-US" sz="2753">
                <a:solidFill>
                  <a:srgbClr val="FBF9F1"/>
                </a:solidFill>
                <a:latin typeface="Lato"/>
                <a:ea typeface="Lato"/>
                <a:cs typeface="Lato"/>
                <a:sym typeface="Lato"/>
              </a:rPr>
              <a:t>d</a:t>
            </a:r>
            <a:r>
              <a:rPr lang="en-US" sz="2753">
                <a:solidFill>
                  <a:srgbClr val="FBF9F1"/>
                </a:solidFill>
                <a:latin typeface="Lato"/>
                <a:ea typeface="Lato"/>
                <a:cs typeface="Lato"/>
                <a:sym typeface="Lato"/>
              </a:rPr>
              <a:t>a</a:t>
            </a:r>
            <a:r>
              <a:rPr lang="en-US" sz="2753">
                <a:solidFill>
                  <a:srgbClr val="FBF9F1"/>
                </a:solidFill>
                <a:latin typeface="Lato"/>
                <a:ea typeface="Lato"/>
                <a:cs typeface="Lato"/>
                <a:sym typeface="Lato"/>
              </a:rPr>
              <a:t>n</a:t>
            </a:r>
            <a:r>
              <a:rPr lang="en-US" sz="2753">
                <a:solidFill>
                  <a:srgbClr val="FBF9F1"/>
                </a:solidFill>
                <a:latin typeface="Lato"/>
                <a:ea typeface="Lato"/>
                <a:cs typeface="Lato"/>
                <a:sym typeface="Lato"/>
              </a:rPr>
              <a:t>s </a:t>
            </a:r>
            <a:r>
              <a:rPr lang="en-US" b="true" sz="2753">
                <a:solidFill>
                  <a:srgbClr val="FBF9F1"/>
                </a:solidFill>
                <a:latin typeface="Lato Bold"/>
                <a:ea typeface="Lato Bold"/>
                <a:cs typeface="Lato Bold"/>
                <a:sym typeface="Lato Bold"/>
              </a:rPr>
              <a:t>MySQL</a:t>
            </a:r>
            <a:r>
              <a:rPr lang="en-US" sz="2753">
                <a:solidFill>
                  <a:srgbClr val="FBF9F1"/>
                </a:solidFill>
                <a:latin typeface="Lato"/>
                <a:ea typeface="Lato"/>
                <a:cs typeface="Lato"/>
                <a:sym typeface="Lato"/>
              </a:rPr>
              <a:t> pour </a:t>
            </a:r>
            <a:r>
              <a:rPr lang="en-US" sz="2753">
                <a:solidFill>
                  <a:srgbClr val="FBF9F1"/>
                </a:solidFill>
                <a:latin typeface="Lato"/>
                <a:ea typeface="Lato"/>
                <a:cs typeface="Lato"/>
                <a:sym typeface="Lato"/>
              </a:rPr>
              <a:t>stock</a:t>
            </a:r>
            <a:r>
              <a:rPr lang="en-US" sz="2753">
                <a:solidFill>
                  <a:srgbClr val="FBF9F1"/>
                </a:solidFill>
                <a:latin typeface="Lato"/>
                <a:ea typeface="Lato"/>
                <a:cs typeface="Lato"/>
                <a:sym typeface="Lato"/>
              </a:rPr>
              <a:t>er les </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a</a:t>
            </a:r>
            <a:r>
              <a:rPr lang="en-US" sz="2753">
                <a:solidFill>
                  <a:srgbClr val="FBF9F1"/>
                </a:solidFill>
                <a:latin typeface="Lato"/>
                <a:ea typeface="Lato"/>
                <a:cs typeface="Lato"/>
                <a:sym typeface="Lato"/>
              </a:rPr>
              <a:t>bl</a:t>
            </a:r>
            <a:r>
              <a:rPr lang="en-US" sz="2753">
                <a:solidFill>
                  <a:srgbClr val="FBF9F1"/>
                </a:solidFill>
                <a:latin typeface="Lato"/>
                <a:ea typeface="Lato"/>
                <a:cs typeface="Lato"/>
                <a:sym typeface="Lato"/>
              </a:rPr>
              <a:t>es </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t </a:t>
            </a:r>
            <a:r>
              <a:rPr lang="en-US" sz="2753">
                <a:solidFill>
                  <a:srgbClr val="FBF9F1"/>
                </a:solidFill>
                <a:latin typeface="Lato"/>
                <a:ea typeface="Lato"/>
                <a:cs typeface="Lato"/>
                <a:sym typeface="Lato"/>
              </a:rPr>
              <a:t>l</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s</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d</a:t>
            </a:r>
            <a:r>
              <a:rPr lang="en-US" sz="2753">
                <a:solidFill>
                  <a:srgbClr val="FBF9F1"/>
                </a:solidFill>
                <a:latin typeface="Lato"/>
                <a:ea typeface="Lato"/>
                <a:cs typeface="Lato"/>
                <a:sym typeface="Lato"/>
              </a:rPr>
              <a:t>onn</a:t>
            </a:r>
            <a:r>
              <a:rPr lang="en-US" sz="2753">
                <a:solidFill>
                  <a:srgbClr val="FBF9F1"/>
                </a:solidFill>
                <a:latin typeface="Lato"/>
                <a:ea typeface="Lato"/>
                <a:cs typeface="Lato"/>
                <a:sym typeface="Lato"/>
              </a:rPr>
              <a:t>ée</a:t>
            </a:r>
            <a:r>
              <a:rPr lang="en-US" sz="2753">
                <a:solidFill>
                  <a:srgbClr val="FBF9F1"/>
                </a:solidFill>
                <a:latin typeface="Lato"/>
                <a:ea typeface="Lato"/>
                <a:cs typeface="Lato"/>
                <a:sym typeface="Lato"/>
              </a:rPr>
              <a:t>s d</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l'ap</a:t>
            </a:r>
            <a:r>
              <a:rPr lang="en-US" sz="2753">
                <a:solidFill>
                  <a:srgbClr val="FBF9F1"/>
                </a:solidFill>
                <a:latin typeface="Lato"/>
                <a:ea typeface="Lato"/>
                <a:cs typeface="Lato"/>
                <a:sym typeface="Lato"/>
              </a:rPr>
              <a:t>pl</a:t>
            </a:r>
            <a:r>
              <a:rPr lang="en-US" sz="2753">
                <a:solidFill>
                  <a:srgbClr val="FBF9F1"/>
                </a:solidFill>
                <a:latin typeface="Lato"/>
                <a:ea typeface="Lato"/>
                <a:cs typeface="Lato"/>
                <a:sym typeface="Lato"/>
              </a:rPr>
              <a:t>ic</a:t>
            </a:r>
            <a:r>
              <a:rPr lang="en-US" sz="2753">
                <a:solidFill>
                  <a:srgbClr val="FBF9F1"/>
                </a:solidFill>
                <a:latin typeface="Lato"/>
                <a:ea typeface="Lato"/>
                <a:cs typeface="Lato"/>
                <a:sym typeface="Lato"/>
              </a:rPr>
              <a:t>ation</a:t>
            </a:r>
            <a:r>
              <a:rPr lang="en-US" sz="2753">
                <a:solidFill>
                  <a:srgbClr val="FBF9F1"/>
                </a:solidFill>
                <a:latin typeface="Lato"/>
                <a:ea typeface="Lato"/>
                <a:cs typeface="Lato"/>
                <a:sym typeface="Lato"/>
              </a:rPr>
              <a:t>.</a:t>
            </a:r>
          </a:p>
          <a:p>
            <a:pPr algn="ctr">
              <a:lnSpc>
                <a:spcPts val="3854"/>
              </a:lnSpc>
              <a:spcBef>
                <a:spcPct val="0"/>
              </a:spcBef>
            </a:pPr>
          </a:p>
          <a:p>
            <a:pPr algn="ctr">
              <a:lnSpc>
                <a:spcPts val="3854"/>
              </a:lnSpc>
              <a:spcBef>
                <a:spcPct val="0"/>
              </a:spcBef>
            </a:pPr>
            <a:r>
              <a:rPr lang="en-US" sz="2753">
                <a:solidFill>
                  <a:srgbClr val="FBF9F1"/>
                </a:solidFill>
                <a:latin typeface="Lato"/>
                <a:ea typeface="Lato"/>
                <a:cs typeface="Lato"/>
                <a:sym typeface="Lato"/>
              </a:rPr>
              <a:t>Choix</a:t>
            </a:r>
            <a:r>
              <a:rPr lang="en-US" sz="2753">
                <a:solidFill>
                  <a:srgbClr val="FBF9F1"/>
                </a:solidFill>
                <a:latin typeface="Lato"/>
                <a:ea typeface="Lato"/>
                <a:cs typeface="Lato"/>
                <a:sym typeface="Lato"/>
              </a:rPr>
              <a:t> de </a:t>
            </a:r>
            <a:r>
              <a:rPr lang="en-US" b="true" sz="2753">
                <a:solidFill>
                  <a:srgbClr val="FBF9F1"/>
                </a:solidFill>
                <a:latin typeface="Lato Bold"/>
                <a:ea typeface="Lato Bold"/>
                <a:cs typeface="Lato Bold"/>
                <a:sym typeface="Lato Bold"/>
              </a:rPr>
              <a:t>Sequ</a:t>
            </a:r>
            <a:r>
              <a:rPr lang="en-US" b="true" sz="2753">
                <a:solidFill>
                  <a:srgbClr val="FBF9F1"/>
                </a:solidFill>
                <a:latin typeface="Lato Bold"/>
                <a:ea typeface="Lato Bold"/>
                <a:cs typeface="Lato Bold"/>
                <a:sym typeface="Lato Bold"/>
              </a:rPr>
              <a:t>e</a:t>
            </a:r>
            <a:r>
              <a:rPr lang="en-US" b="true" sz="2753">
                <a:solidFill>
                  <a:srgbClr val="FBF9F1"/>
                </a:solidFill>
                <a:latin typeface="Lato Bold"/>
                <a:ea typeface="Lato Bold"/>
                <a:cs typeface="Lato Bold"/>
                <a:sym typeface="Lato Bold"/>
              </a:rPr>
              <a:t>liz</a:t>
            </a:r>
            <a:r>
              <a:rPr lang="en-US" b="true" sz="2753">
                <a:solidFill>
                  <a:srgbClr val="FBF9F1"/>
                </a:solidFill>
                <a:latin typeface="Lato Bold"/>
                <a:ea typeface="Lato Bold"/>
                <a:cs typeface="Lato Bold"/>
                <a:sym typeface="Lato Bold"/>
              </a:rPr>
              <a:t>e</a:t>
            </a:r>
            <a:r>
              <a:rPr lang="en-US" sz="2753">
                <a:solidFill>
                  <a:srgbClr val="FBF9F1"/>
                </a:solidFill>
                <a:latin typeface="Lato"/>
                <a:ea typeface="Lato"/>
                <a:cs typeface="Lato"/>
                <a:sym typeface="Lato"/>
              </a:rPr>
              <a:t> :</a:t>
            </a: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Sequeliz</a:t>
            </a:r>
            <a:r>
              <a:rPr lang="en-US" sz="2753">
                <a:solidFill>
                  <a:srgbClr val="FBF9F1"/>
                </a:solidFill>
                <a:latin typeface="Lato"/>
                <a:ea typeface="Lato"/>
                <a:cs typeface="Lato"/>
                <a:sym typeface="Lato"/>
              </a:rPr>
              <a:t>e </a:t>
            </a:r>
            <a:r>
              <a:rPr lang="en-US" sz="2753">
                <a:solidFill>
                  <a:srgbClr val="FBF9F1"/>
                </a:solidFill>
                <a:latin typeface="Lato"/>
                <a:ea typeface="Lato"/>
                <a:cs typeface="Lato"/>
                <a:sym typeface="Lato"/>
              </a:rPr>
              <a:t>a</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été cho</a:t>
            </a:r>
            <a:r>
              <a:rPr lang="en-US" sz="2753">
                <a:solidFill>
                  <a:srgbClr val="FBF9F1"/>
                </a:solidFill>
                <a:latin typeface="Lato"/>
                <a:ea typeface="Lato"/>
                <a:cs typeface="Lato"/>
                <a:sym typeface="Lato"/>
              </a:rPr>
              <a:t>is</a:t>
            </a:r>
            <a:r>
              <a:rPr lang="en-US" sz="2753">
                <a:solidFill>
                  <a:srgbClr val="FBF9F1"/>
                </a:solidFill>
                <a:latin typeface="Lato"/>
                <a:ea typeface="Lato"/>
                <a:cs typeface="Lato"/>
                <a:sym typeface="Lato"/>
              </a:rPr>
              <a:t>i comme ORM</a:t>
            </a:r>
            <a:r>
              <a:rPr lang="en-US" sz="2753">
                <a:solidFill>
                  <a:srgbClr val="FBF9F1"/>
                </a:solidFill>
                <a:latin typeface="Lato"/>
                <a:ea typeface="Lato"/>
                <a:cs typeface="Lato"/>
                <a:sym typeface="Lato"/>
              </a:rPr>
              <a:t> pour </a:t>
            </a:r>
            <a:r>
              <a:rPr lang="en-US" sz="2753">
                <a:solidFill>
                  <a:srgbClr val="FBF9F1"/>
                </a:solidFill>
                <a:latin typeface="Lato"/>
                <a:ea typeface="Lato"/>
                <a:cs typeface="Lato"/>
                <a:sym typeface="Lato"/>
              </a:rPr>
              <a:t>f</a:t>
            </a:r>
            <a:r>
              <a:rPr lang="en-US" sz="2753">
                <a:solidFill>
                  <a:srgbClr val="FBF9F1"/>
                </a:solidFill>
                <a:latin typeface="Lato"/>
                <a:ea typeface="Lato"/>
                <a:cs typeface="Lato"/>
                <a:sym typeface="Lato"/>
              </a:rPr>
              <a:t>a</a:t>
            </a:r>
            <a:r>
              <a:rPr lang="en-US" sz="2753">
                <a:solidFill>
                  <a:srgbClr val="FBF9F1"/>
                </a:solidFill>
                <a:latin typeface="Lato"/>
                <a:ea typeface="Lato"/>
                <a:cs typeface="Lato"/>
                <a:sym typeface="Lato"/>
              </a:rPr>
              <a:t>ci</a:t>
            </a:r>
            <a:r>
              <a:rPr lang="en-US" sz="2753">
                <a:solidFill>
                  <a:srgbClr val="FBF9F1"/>
                </a:solidFill>
                <a:latin typeface="Lato"/>
                <a:ea typeface="Lato"/>
                <a:cs typeface="Lato"/>
                <a:sym typeface="Lato"/>
              </a:rPr>
              <a:t>l</a:t>
            </a:r>
            <a:r>
              <a:rPr lang="en-US" sz="2753">
                <a:solidFill>
                  <a:srgbClr val="FBF9F1"/>
                </a:solidFill>
                <a:latin typeface="Lato"/>
                <a:ea typeface="Lato"/>
                <a:cs typeface="Lato"/>
                <a:sym typeface="Lato"/>
              </a:rPr>
              <a:t>it</a:t>
            </a:r>
            <a:r>
              <a:rPr lang="en-US" sz="2753">
                <a:solidFill>
                  <a:srgbClr val="FBF9F1"/>
                </a:solidFill>
                <a:latin typeface="Lato"/>
                <a:ea typeface="Lato"/>
                <a:cs typeface="Lato"/>
                <a:sym typeface="Lato"/>
              </a:rPr>
              <a:t>er l</a:t>
            </a:r>
            <a:r>
              <a:rPr lang="en-US" sz="2753">
                <a:solidFill>
                  <a:srgbClr val="FBF9F1"/>
                </a:solidFill>
                <a:latin typeface="Lato"/>
                <a:ea typeface="Lato"/>
                <a:cs typeface="Lato"/>
                <a:sym typeface="Lato"/>
              </a:rPr>
              <a:t>a g</a:t>
            </a:r>
            <a:r>
              <a:rPr lang="en-US" sz="2753">
                <a:solidFill>
                  <a:srgbClr val="FBF9F1"/>
                </a:solidFill>
                <a:latin typeface="Lato"/>
                <a:ea typeface="Lato"/>
                <a:cs typeface="Lato"/>
                <a:sym typeface="Lato"/>
              </a:rPr>
              <a:t>es</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io</a:t>
            </a:r>
            <a:r>
              <a:rPr lang="en-US" sz="2753">
                <a:solidFill>
                  <a:srgbClr val="FBF9F1"/>
                </a:solidFill>
                <a:latin typeface="Lato"/>
                <a:ea typeface="Lato"/>
                <a:cs typeface="Lato"/>
                <a:sym typeface="Lato"/>
              </a:rPr>
              <a:t>n d</a:t>
            </a:r>
            <a:r>
              <a:rPr lang="en-US" sz="2753">
                <a:solidFill>
                  <a:srgbClr val="FBF9F1"/>
                </a:solidFill>
                <a:latin typeface="Lato"/>
                <a:ea typeface="Lato"/>
                <a:cs typeface="Lato"/>
                <a:sym typeface="Lato"/>
              </a:rPr>
              <a:t>es e</a:t>
            </a:r>
            <a:r>
              <a:rPr lang="en-US" sz="2753">
                <a:solidFill>
                  <a:srgbClr val="FBF9F1"/>
                </a:solidFill>
                <a:latin typeface="Lato"/>
                <a:ea typeface="Lato"/>
                <a:cs typeface="Lato"/>
                <a:sym typeface="Lato"/>
              </a:rPr>
              <a:t>nt</a:t>
            </a:r>
            <a:r>
              <a:rPr lang="en-US" sz="2753">
                <a:solidFill>
                  <a:srgbClr val="FBF9F1"/>
                </a:solidFill>
                <a:latin typeface="Lato"/>
                <a:ea typeface="Lato"/>
                <a:cs typeface="Lato"/>
                <a:sym typeface="Lato"/>
              </a:rPr>
              <a:t>it</a:t>
            </a:r>
            <a:r>
              <a:rPr lang="en-US" sz="2753">
                <a:solidFill>
                  <a:srgbClr val="FBF9F1"/>
                </a:solidFill>
                <a:latin typeface="Lato"/>
                <a:ea typeface="Lato"/>
                <a:cs typeface="Lato"/>
                <a:sym typeface="Lato"/>
              </a:rPr>
              <a:t>é</a:t>
            </a:r>
            <a:r>
              <a:rPr lang="en-US" sz="2753">
                <a:solidFill>
                  <a:srgbClr val="FBF9F1"/>
                </a:solidFill>
                <a:latin typeface="Lato"/>
                <a:ea typeface="Lato"/>
                <a:cs typeface="Lato"/>
                <a:sym typeface="Lato"/>
              </a:rPr>
              <a:t>s </a:t>
            </a:r>
            <a:r>
              <a:rPr lang="en-US" sz="2753">
                <a:solidFill>
                  <a:srgbClr val="FBF9F1"/>
                </a:solidFill>
                <a:latin typeface="Lato"/>
                <a:ea typeface="Lato"/>
                <a:cs typeface="Lato"/>
                <a:sym typeface="Lato"/>
              </a:rPr>
              <a:t>d</a:t>
            </a:r>
            <a:r>
              <a:rPr lang="en-US" sz="2753">
                <a:solidFill>
                  <a:srgbClr val="FBF9F1"/>
                </a:solidFill>
                <a:latin typeface="Lato"/>
                <a:ea typeface="Lato"/>
                <a:cs typeface="Lato"/>
                <a:sym typeface="Lato"/>
              </a:rPr>
              <a:t>e la base de données</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en</a:t>
            </a:r>
            <a:r>
              <a:rPr lang="en-US" sz="2753">
                <a:solidFill>
                  <a:srgbClr val="FBF9F1"/>
                </a:solidFill>
                <a:latin typeface="Lato"/>
                <a:ea typeface="Lato"/>
                <a:cs typeface="Lato"/>
                <a:sym typeface="Lato"/>
              </a:rPr>
              <a:t> Ja</a:t>
            </a:r>
            <a:r>
              <a:rPr lang="en-US" sz="2753">
                <a:solidFill>
                  <a:srgbClr val="FBF9F1"/>
                </a:solidFill>
                <a:latin typeface="Lato"/>
                <a:ea typeface="Lato"/>
                <a:cs typeface="Lato"/>
                <a:sym typeface="Lato"/>
              </a:rPr>
              <a:t>v</a:t>
            </a:r>
            <a:r>
              <a:rPr lang="en-US" sz="2753">
                <a:solidFill>
                  <a:srgbClr val="FBF9F1"/>
                </a:solidFill>
                <a:latin typeface="Lato"/>
                <a:ea typeface="Lato"/>
                <a:cs typeface="Lato"/>
                <a:sym typeface="Lato"/>
              </a:rPr>
              <a:t>aScript,</a:t>
            </a:r>
            <a:r>
              <a:rPr lang="en-US" sz="2753">
                <a:solidFill>
                  <a:srgbClr val="FBF9F1"/>
                </a:solidFill>
                <a:latin typeface="Lato"/>
                <a:ea typeface="Lato"/>
                <a:cs typeface="Lato"/>
                <a:sym typeface="Lato"/>
              </a:rPr>
              <a:t> s</a:t>
            </a:r>
            <a:r>
              <a:rPr lang="en-US" sz="2753">
                <a:solidFill>
                  <a:srgbClr val="FBF9F1"/>
                </a:solidFill>
                <a:latin typeface="Lato"/>
                <a:ea typeface="Lato"/>
                <a:cs typeface="Lato"/>
                <a:sym typeface="Lato"/>
              </a:rPr>
              <a:t>implifian</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 a</a:t>
            </a:r>
            <a:r>
              <a:rPr lang="en-US" sz="2753">
                <a:solidFill>
                  <a:srgbClr val="FBF9F1"/>
                </a:solidFill>
                <a:latin typeface="Lato"/>
                <a:ea typeface="Lato"/>
                <a:cs typeface="Lato"/>
                <a:sym typeface="Lato"/>
              </a:rPr>
              <a:t>in</a:t>
            </a:r>
            <a:r>
              <a:rPr lang="en-US" sz="2753">
                <a:solidFill>
                  <a:srgbClr val="FBF9F1"/>
                </a:solidFill>
                <a:latin typeface="Lato"/>
                <a:ea typeface="Lato"/>
                <a:cs typeface="Lato"/>
                <a:sym typeface="Lato"/>
              </a:rPr>
              <a:t>si</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l</a:t>
            </a:r>
            <a:r>
              <a:rPr lang="en-US" sz="2753">
                <a:solidFill>
                  <a:srgbClr val="FBF9F1"/>
                </a:solidFill>
                <a:latin typeface="Lato"/>
                <a:ea typeface="Lato"/>
                <a:cs typeface="Lato"/>
                <a:sym typeface="Lato"/>
              </a:rPr>
              <a:t>es r</a:t>
            </a:r>
            <a:r>
              <a:rPr lang="en-US" sz="2753">
                <a:solidFill>
                  <a:srgbClr val="FBF9F1"/>
                </a:solidFill>
                <a:latin typeface="Lato"/>
                <a:ea typeface="Lato"/>
                <a:cs typeface="Lato"/>
                <a:sym typeface="Lato"/>
              </a:rPr>
              <a:t>equêt</a:t>
            </a:r>
            <a:r>
              <a:rPr lang="en-US" sz="2753">
                <a:solidFill>
                  <a:srgbClr val="FBF9F1"/>
                </a:solidFill>
                <a:latin typeface="Lato"/>
                <a:ea typeface="Lato"/>
                <a:cs typeface="Lato"/>
                <a:sym typeface="Lato"/>
              </a:rPr>
              <a:t>es </a:t>
            </a:r>
            <a:r>
              <a:rPr lang="en-US" sz="2753">
                <a:solidFill>
                  <a:srgbClr val="FBF9F1"/>
                </a:solidFill>
                <a:latin typeface="Lato"/>
                <a:ea typeface="Lato"/>
                <a:cs typeface="Lato"/>
                <a:sym typeface="Lato"/>
              </a:rPr>
              <a:t>SQL et ren</a:t>
            </a:r>
            <a:r>
              <a:rPr lang="en-US" sz="2753">
                <a:solidFill>
                  <a:srgbClr val="FBF9F1"/>
                </a:solidFill>
                <a:latin typeface="Lato"/>
                <a:ea typeface="Lato"/>
                <a:cs typeface="Lato"/>
                <a:sym typeface="Lato"/>
              </a:rPr>
              <a:t>d</a:t>
            </a:r>
            <a:r>
              <a:rPr lang="en-US" sz="2753">
                <a:solidFill>
                  <a:srgbClr val="FBF9F1"/>
                </a:solidFill>
                <a:latin typeface="Lato"/>
                <a:ea typeface="Lato"/>
                <a:cs typeface="Lato"/>
                <a:sym typeface="Lato"/>
              </a:rPr>
              <a:t>ant l</a:t>
            </a:r>
            <a:r>
              <a:rPr lang="en-US" sz="2753">
                <a:solidFill>
                  <a:srgbClr val="FBF9F1"/>
                </a:solidFill>
                <a:latin typeface="Lato"/>
                <a:ea typeface="Lato"/>
                <a:cs typeface="Lato"/>
                <a:sym typeface="Lato"/>
              </a:rPr>
              <a:t>'in</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rfac</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 plus i</a:t>
            </a:r>
            <a:r>
              <a:rPr lang="en-US" sz="2753">
                <a:solidFill>
                  <a:srgbClr val="FBF9F1"/>
                </a:solidFill>
                <a:latin typeface="Lato"/>
                <a:ea typeface="Lato"/>
                <a:cs typeface="Lato"/>
                <a:sym typeface="Lato"/>
              </a:rPr>
              <a:t>nt</a:t>
            </a:r>
            <a:r>
              <a:rPr lang="en-US" sz="2753">
                <a:solidFill>
                  <a:srgbClr val="FBF9F1"/>
                </a:solidFill>
                <a:latin typeface="Lato"/>
                <a:ea typeface="Lato"/>
                <a:cs typeface="Lato"/>
                <a:sym typeface="Lato"/>
              </a:rPr>
              <a:t>uitive.</a:t>
            </a:r>
          </a:p>
          <a:p>
            <a:pPr algn="ctr">
              <a:lnSpc>
                <a:spcPts val="3854"/>
              </a:lnSpc>
              <a:spcBef>
                <a:spcPct val="0"/>
              </a:spcBef>
            </a:pPr>
          </a:p>
          <a:p>
            <a:pPr algn="ctr">
              <a:lnSpc>
                <a:spcPts val="3854"/>
              </a:lnSpc>
              <a:spcBef>
                <a:spcPct val="0"/>
              </a:spcBef>
            </a:pPr>
            <a:r>
              <a:rPr lang="en-US" b="true" sz="2753">
                <a:solidFill>
                  <a:srgbClr val="FBF9F1"/>
                </a:solidFill>
                <a:latin typeface="Lato Bold"/>
                <a:ea typeface="Lato Bold"/>
                <a:cs typeface="Lato Bold"/>
                <a:sym typeface="Lato Bold"/>
              </a:rPr>
              <a:t>C</a:t>
            </a:r>
            <a:r>
              <a:rPr lang="en-US" b="true" sz="2753">
                <a:solidFill>
                  <a:srgbClr val="FBF9F1"/>
                </a:solidFill>
                <a:latin typeface="Lato Bold"/>
                <a:ea typeface="Lato Bold"/>
                <a:cs typeface="Lato Bold"/>
                <a:sym typeface="Lato Bold"/>
              </a:rPr>
              <a:t>onfi</a:t>
            </a:r>
            <a:r>
              <a:rPr lang="en-US" b="true" sz="2753">
                <a:solidFill>
                  <a:srgbClr val="FBF9F1"/>
                </a:solidFill>
                <a:latin typeface="Lato Bold"/>
                <a:ea typeface="Lato Bold"/>
                <a:cs typeface="Lato Bold"/>
                <a:sym typeface="Lato Bold"/>
              </a:rPr>
              <a:t>g</a:t>
            </a:r>
            <a:r>
              <a:rPr lang="en-US" b="true" sz="2753">
                <a:solidFill>
                  <a:srgbClr val="FBF9F1"/>
                </a:solidFill>
                <a:latin typeface="Lato Bold"/>
                <a:ea typeface="Lato Bold"/>
                <a:cs typeface="Lato Bold"/>
                <a:sym typeface="Lato Bold"/>
              </a:rPr>
              <a:t>ura</a:t>
            </a:r>
            <a:r>
              <a:rPr lang="en-US" b="true" sz="2753">
                <a:solidFill>
                  <a:srgbClr val="FBF9F1"/>
                </a:solidFill>
                <a:latin typeface="Lato Bold"/>
                <a:ea typeface="Lato Bold"/>
                <a:cs typeface="Lato Bold"/>
                <a:sym typeface="Lato Bold"/>
              </a:rPr>
              <a:t>tion d</a:t>
            </a:r>
            <a:r>
              <a:rPr lang="en-US" b="true" sz="2753">
                <a:solidFill>
                  <a:srgbClr val="FBF9F1"/>
                </a:solidFill>
                <a:latin typeface="Lato Bold"/>
                <a:ea typeface="Lato Bold"/>
                <a:cs typeface="Lato Bold"/>
                <a:sym typeface="Lato Bold"/>
              </a:rPr>
              <a:t>e</a:t>
            </a:r>
            <a:r>
              <a:rPr lang="en-US" b="true" sz="2753">
                <a:solidFill>
                  <a:srgbClr val="FBF9F1"/>
                </a:solidFill>
                <a:latin typeface="Lato Bold"/>
                <a:ea typeface="Lato Bold"/>
                <a:cs typeface="Lato Bold"/>
                <a:sym typeface="Lato Bold"/>
              </a:rPr>
              <a:t> </a:t>
            </a:r>
            <a:r>
              <a:rPr lang="en-US" b="true" sz="2753">
                <a:solidFill>
                  <a:srgbClr val="FBF9F1"/>
                </a:solidFill>
                <a:latin typeface="Lato Bold"/>
                <a:ea typeface="Lato Bold"/>
                <a:cs typeface="Lato Bold"/>
                <a:sym typeface="Lato Bold"/>
              </a:rPr>
              <a:t>l</a:t>
            </a:r>
            <a:r>
              <a:rPr lang="en-US" b="true" sz="2753">
                <a:solidFill>
                  <a:srgbClr val="FBF9F1"/>
                </a:solidFill>
                <a:latin typeface="Lato Bold"/>
                <a:ea typeface="Lato Bold"/>
                <a:cs typeface="Lato Bold"/>
                <a:sym typeface="Lato Bold"/>
              </a:rPr>
              <a:t>a</a:t>
            </a:r>
            <a:r>
              <a:rPr lang="en-US" b="true" sz="2753">
                <a:solidFill>
                  <a:srgbClr val="FBF9F1"/>
                </a:solidFill>
                <a:latin typeface="Lato Bold"/>
                <a:ea typeface="Lato Bold"/>
                <a:cs typeface="Lato Bold"/>
                <a:sym typeface="Lato Bold"/>
              </a:rPr>
              <a:t> connexion</a:t>
            </a:r>
            <a:r>
              <a:rPr lang="en-US" sz="2753">
                <a:solidFill>
                  <a:srgbClr val="FBF9F1"/>
                </a:solidFill>
                <a:latin typeface="Lato"/>
                <a:ea typeface="Lato"/>
                <a:cs typeface="Lato"/>
                <a:sym typeface="Lato"/>
              </a:rPr>
              <a:t> :</a:t>
            </a: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C</a:t>
            </a:r>
            <a:r>
              <a:rPr lang="en-US" sz="2753">
                <a:solidFill>
                  <a:srgbClr val="FBF9F1"/>
                </a:solidFill>
                <a:latin typeface="Lato"/>
                <a:ea typeface="Lato"/>
                <a:cs typeface="Lato"/>
                <a:sym typeface="Lato"/>
              </a:rPr>
              <a:t>r</a:t>
            </a:r>
            <a:r>
              <a:rPr lang="en-US" sz="2753">
                <a:solidFill>
                  <a:srgbClr val="FBF9F1"/>
                </a:solidFill>
                <a:latin typeface="Lato"/>
                <a:ea typeface="Lato"/>
                <a:cs typeface="Lato"/>
                <a:sym typeface="Lato"/>
              </a:rPr>
              <a:t>é</a:t>
            </a:r>
            <a:r>
              <a:rPr lang="en-US" sz="2753">
                <a:solidFill>
                  <a:srgbClr val="FBF9F1"/>
                </a:solidFill>
                <a:latin typeface="Lato"/>
                <a:ea typeface="Lato"/>
                <a:cs typeface="Lato"/>
                <a:sym typeface="Lato"/>
              </a:rPr>
              <a:t>a</a:t>
            </a:r>
            <a:r>
              <a:rPr lang="en-US" sz="2753">
                <a:solidFill>
                  <a:srgbClr val="FBF9F1"/>
                </a:solidFill>
                <a:latin typeface="Lato"/>
                <a:ea typeface="Lato"/>
                <a:cs typeface="Lato"/>
                <a:sym typeface="Lato"/>
              </a:rPr>
              <a:t>tion</a:t>
            </a:r>
            <a:r>
              <a:rPr lang="en-US" sz="2753">
                <a:solidFill>
                  <a:srgbClr val="FBF9F1"/>
                </a:solidFill>
                <a:latin typeface="Lato"/>
                <a:ea typeface="Lato"/>
                <a:cs typeface="Lato"/>
                <a:sym typeface="Lato"/>
              </a:rPr>
              <a:t> de </a:t>
            </a:r>
            <a:r>
              <a:rPr lang="en-US" sz="2753">
                <a:solidFill>
                  <a:srgbClr val="FBF9F1"/>
                </a:solidFill>
                <a:latin typeface="Lato"/>
                <a:ea typeface="Lato"/>
                <a:cs typeface="Lato"/>
                <a:sym typeface="Lato"/>
              </a:rPr>
              <a:t>fichi</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r</a:t>
            </a:r>
            <a:r>
              <a:rPr lang="en-US" sz="2753">
                <a:solidFill>
                  <a:srgbClr val="FBF9F1"/>
                </a:solidFill>
                <a:latin typeface="Lato"/>
                <a:ea typeface="Lato"/>
                <a:cs typeface="Lato"/>
                <a:sym typeface="Lato"/>
              </a:rPr>
              <a:t>s</a:t>
            </a:r>
            <a:r>
              <a:rPr lang="en-US" sz="2753">
                <a:solidFill>
                  <a:srgbClr val="FBF9F1"/>
                </a:solidFill>
                <a:latin typeface="Lato"/>
                <a:ea typeface="Lato"/>
                <a:cs typeface="Lato"/>
                <a:sym typeface="Lato"/>
              </a:rPr>
              <a:t> de connexion p</a:t>
            </a:r>
            <a:r>
              <a:rPr lang="en-US" sz="2753">
                <a:solidFill>
                  <a:srgbClr val="FBF9F1"/>
                </a:solidFill>
                <a:latin typeface="Lato"/>
                <a:ea typeface="Lato"/>
                <a:cs typeface="Lato"/>
                <a:sym typeface="Lato"/>
              </a:rPr>
              <a:t>our</a:t>
            </a:r>
            <a:r>
              <a:rPr lang="en-US" sz="2753">
                <a:solidFill>
                  <a:srgbClr val="FBF9F1"/>
                </a:solidFill>
                <a:latin typeface="Lato"/>
                <a:ea typeface="Lato"/>
                <a:cs typeface="Lato"/>
                <a:sym typeface="Lato"/>
              </a:rPr>
              <a:t> in</a:t>
            </a:r>
            <a:r>
              <a:rPr lang="en-US" sz="2753">
                <a:solidFill>
                  <a:srgbClr val="FBF9F1"/>
                </a:solidFill>
                <a:latin typeface="Lato"/>
                <a:ea typeface="Lato"/>
                <a:cs typeface="Lato"/>
                <a:sym typeface="Lato"/>
              </a:rPr>
              <a:t>c</a:t>
            </a:r>
            <a:r>
              <a:rPr lang="en-US" sz="2753">
                <a:solidFill>
                  <a:srgbClr val="FBF9F1"/>
                </a:solidFill>
                <a:latin typeface="Lato"/>
                <a:ea typeface="Lato"/>
                <a:cs typeface="Lato"/>
                <a:sym typeface="Lato"/>
              </a:rPr>
              <a:t>lure l</a:t>
            </a:r>
            <a:r>
              <a:rPr lang="en-US" sz="2753">
                <a:solidFill>
                  <a:srgbClr val="FBF9F1"/>
                </a:solidFill>
                <a:latin typeface="Lato"/>
                <a:ea typeface="Lato"/>
                <a:cs typeface="Lato"/>
                <a:sym typeface="Lato"/>
              </a:rPr>
              <a:t>es </a:t>
            </a:r>
            <a:r>
              <a:rPr lang="en-US" sz="2753">
                <a:solidFill>
                  <a:srgbClr val="FBF9F1"/>
                </a:solidFill>
                <a:latin typeface="Lato"/>
                <a:ea typeface="Lato"/>
                <a:cs typeface="Lato"/>
                <a:sym typeface="Lato"/>
              </a:rPr>
              <a:t>i</a:t>
            </a:r>
            <a:r>
              <a:rPr lang="en-US" sz="2753">
                <a:solidFill>
                  <a:srgbClr val="FBF9F1"/>
                </a:solidFill>
                <a:latin typeface="Lato"/>
                <a:ea typeface="Lato"/>
                <a:cs typeface="Lato"/>
                <a:sym typeface="Lato"/>
              </a:rPr>
              <a:t>n</a:t>
            </a:r>
            <a:r>
              <a:rPr lang="en-US" sz="2753">
                <a:solidFill>
                  <a:srgbClr val="FBF9F1"/>
                </a:solidFill>
                <a:latin typeface="Lato"/>
                <a:ea typeface="Lato"/>
                <a:cs typeface="Lato"/>
                <a:sym typeface="Lato"/>
              </a:rPr>
              <a:t>f</a:t>
            </a:r>
            <a:r>
              <a:rPr lang="en-US" sz="2753">
                <a:solidFill>
                  <a:srgbClr val="FBF9F1"/>
                </a:solidFill>
                <a:latin typeface="Lato"/>
                <a:ea typeface="Lato"/>
                <a:cs typeface="Lato"/>
                <a:sym typeface="Lato"/>
              </a:rPr>
              <a:t>o</a:t>
            </a:r>
            <a:r>
              <a:rPr lang="en-US" sz="2753">
                <a:solidFill>
                  <a:srgbClr val="FBF9F1"/>
                </a:solidFill>
                <a:latin typeface="Lato"/>
                <a:ea typeface="Lato"/>
                <a:cs typeface="Lato"/>
                <a:sym typeface="Lato"/>
              </a:rPr>
              <a:t>r</a:t>
            </a:r>
            <a:r>
              <a:rPr lang="en-US" sz="2753">
                <a:solidFill>
                  <a:srgbClr val="FBF9F1"/>
                </a:solidFill>
                <a:latin typeface="Lato"/>
                <a:ea typeface="Lato"/>
                <a:cs typeface="Lato"/>
                <a:sym typeface="Lato"/>
              </a:rPr>
              <a:t>ma</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i</a:t>
            </a:r>
            <a:r>
              <a:rPr lang="en-US" sz="2753">
                <a:solidFill>
                  <a:srgbClr val="FBF9F1"/>
                </a:solidFill>
                <a:latin typeface="Lato"/>
                <a:ea typeface="Lato"/>
                <a:cs typeface="Lato"/>
                <a:sym typeface="Lato"/>
              </a:rPr>
              <a:t>o</a:t>
            </a:r>
            <a:r>
              <a:rPr lang="en-US" sz="2753">
                <a:solidFill>
                  <a:srgbClr val="FBF9F1"/>
                </a:solidFill>
                <a:latin typeface="Lato"/>
                <a:ea typeface="Lato"/>
                <a:cs typeface="Lato"/>
                <a:sym typeface="Lato"/>
              </a:rPr>
              <a:t>n</a:t>
            </a:r>
            <a:r>
              <a:rPr lang="en-US" sz="2753">
                <a:solidFill>
                  <a:srgbClr val="FBF9F1"/>
                </a:solidFill>
                <a:latin typeface="Lato"/>
                <a:ea typeface="Lato"/>
                <a:cs typeface="Lato"/>
                <a:sym typeface="Lato"/>
              </a:rPr>
              <a:t>s s</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n</a:t>
            </a:r>
            <a:r>
              <a:rPr lang="en-US" sz="2753">
                <a:solidFill>
                  <a:srgbClr val="FBF9F1"/>
                </a:solidFill>
                <a:latin typeface="Lato"/>
                <a:ea typeface="Lato"/>
                <a:cs typeface="Lato"/>
                <a:sym typeface="Lato"/>
              </a:rPr>
              <a:t>s</a:t>
            </a:r>
            <a:r>
              <a:rPr lang="en-US" sz="2753">
                <a:solidFill>
                  <a:srgbClr val="FBF9F1"/>
                </a:solidFill>
                <a:latin typeface="Lato"/>
                <a:ea typeface="Lato"/>
                <a:cs typeface="Lato"/>
                <a:sym typeface="Lato"/>
              </a:rPr>
              <a:t>ible</a:t>
            </a:r>
            <a:r>
              <a:rPr lang="en-US" sz="2753">
                <a:solidFill>
                  <a:srgbClr val="FBF9F1"/>
                </a:solidFill>
                <a:latin typeface="Lato"/>
                <a:ea typeface="Lato"/>
                <a:cs typeface="Lato"/>
                <a:sym typeface="Lato"/>
              </a:rPr>
              <a:t>s (</a:t>
            </a:r>
            <a:r>
              <a:rPr lang="en-US" sz="2753">
                <a:solidFill>
                  <a:srgbClr val="FBF9F1"/>
                </a:solidFill>
                <a:latin typeface="Lato"/>
                <a:ea typeface="Lato"/>
                <a:cs typeface="Lato"/>
                <a:sym typeface="Lato"/>
              </a:rPr>
              <a:t>nom, </a:t>
            </a:r>
            <a:r>
              <a:rPr lang="en-US" sz="2753">
                <a:solidFill>
                  <a:srgbClr val="FBF9F1"/>
                </a:solidFill>
                <a:latin typeface="Lato"/>
                <a:ea typeface="Lato"/>
                <a:cs typeface="Lato"/>
                <a:sym typeface="Lato"/>
              </a:rPr>
              <a:t>u</a:t>
            </a:r>
            <a:r>
              <a:rPr lang="en-US" sz="2753">
                <a:solidFill>
                  <a:srgbClr val="FBF9F1"/>
                </a:solidFill>
                <a:latin typeface="Lato"/>
                <a:ea typeface="Lato"/>
                <a:cs typeface="Lato"/>
                <a:sym typeface="Lato"/>
              </a:rPr>
              <a:t>til</a:t>
            </a:r>
            <a:r>
              <a:rPr lang="en-US" sz="2753">
                <a:solidFill>
                  <a:srgbClr val="FBF9F1"/>
                </a:solidFill>
                <a:latin typeface="Lato"/>
                <a:ea typeface="Lato"/>
                <a:cs typeface="Lato"/>
                <a:sym typeface="Lato"/>
              </a:rPr>
              <a:t>isate</a:t>
            </a:r>
            <a:r>
              <a:rPr lang="en-US" sz="2753">
                <a:solidFill>
                  <a:srgbClr val="FBF9F1"/>
                </a:solidFill>
                <a:latin typeface="Lato"/>
                <a:ea typeface="Lato"/>
                <a:cs typeface="Lato"/>
                <a:sym typeface="Lato"/>
              </a:rPr>
              <a:t>ur,</a:t>
            </a:r>
            <a:r>
              <a:rPr lang="en-US" sz="2753">
                <a:solidFill>
                  <a:srgbClr val="FBF9F1"/>
                </a:solidFill>
                <a:latin typeface="Lato"/>
                <a:ea typeface="Lato"/>
                <a:cs typeface="Lato"/>
                <a:sym typeface="Lato"/>
              </a:rPr>
              <a:t> mot de passe</a:t>
            </a:r>
            <a:r>
              <a:rPr lang="en-US" sz="2753">
                <a:solidFill>
                  <a:srgbClr val="FBF9F1"/>
                </a:solidFill>
                <a:latin typeface="Lato"/>
                <a:ea typeface="Lato"/>
                <a:cs typeface="Lato"/>
                <a:sym typeface="Lato"/>
              </a:rPr>
              <a:t>,</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hôt</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d</a:t>
            </a:r>
            <a:r>
              <a:rPr lang="en-US" sz="2753">
                <a:solidFill>
                  <a:srgbClr val="FBF9F1"/>
                </a:solidFill>
                <a:latin typeface="Lato"/>
                <a:ea typeface="Lato"/>
                <a:cs typeface="Lato"/>
                <a:sym typeface="Lato"/>
              </a:rPr>
              <a:t>a</a:t>
            </a:r>
            <a:r>
              <a:rPr lang="en-US" sz="2753">
                <a:solidFill>
                  <a:srgbClr val="FBF9F1"/>
                </a:solidFill>
                <a:latin typeface="Lato"/>
                <a:ea typeface="Lato"/>
                <a:cs typeface="Lato"/>
                <a:sym typeface="Lato"/>
              </a:rPr>
              <a:t>ns </a:t>
            </a:r>
            <a:r>
              <a:rPr lang="en-US" sz="2753">
                <a:solidFill>
                  <a:srgbClr val="FBF9F1"/>
                </a:solidFill>
                <a:latin typeface="Lato"/>
                <a:ea typeface="Lato"/>
                <a:cs typeface="Lato"/>
                <a:sym typeface="Lato"/>
              </a:rPr>
              <a:t>u</a:t>
            </a:r>
            <a:r>
              <a:rPr lang="en-US" sz="2753">
                <a:solidFill>
                  <a:srgbClr val="FBF9F1"/>
                </a:solidFill>
                <a:latin typeface="Lato"/>
                <a:ea typeface="Lato"/>
                <a:cs typeface="Lato"/>
                <a:sym typeface="Lato"/>
              </a:rPr>
              <a:t>n fic</a:t>
            </a:r>
            <a:r>
              <a:rPr lang="en-US" sz="2753">
                <a:solidFill>
                  <a:srgbClr val="FBF9F1"/>
                </a:solidFill>
                <a:latin typeface="Lato"/>
                <a:ea typeface="Lato"/>
                <a:cs typeface="Lato"/>
                <a:sym typeface="Lato"/>
              </a:rPr>
              <a:t>h</a:t>
            </a:r>
            <a:r>
              <a:rPr lang="en-US" sz="2753">
                <a:solidFill>
                  <a:srgbClr val="FBF9F1"/>
                </a:solidFill>
                <a:latin typeface="Lato"/>
                <a:ea typeface="Lato"/>
                <a:cs typeface="Lato"/>
                <a:sym typeface="Lato"/>
              </a:rPr>
              <a:t>ier .</a:t>
            </a:r>
            <a:r>
              <a:rPr lang="en-US" sz="2753">
                <a:solidFill>
                  <a:srgbClr val="FBF9F1"/>
                </a:solidFill>
                <a:latin typeface="Lato"/>
                <a:ea typeface="Lato"/>
                <a:cs typeface="Lato"/>
                <a:sym typeface="Lato"/>
              </a:rPr>
              <a:t>en</a:t>
            </a:r>
            <a:r>
              <a:rPr lang="en-US" sz="2753">
                <a:solidFill>
                  <a:srgbClr val="FBF9F1"/>
                </a:solidFill>
                <a:latin typeface="Lato"/>
                <a:ea typeface="Lato"/>
                <a:cs typeface="Lato"/>
                <a:sym typeface="Lato"/>
              </a:rPr>
              <a:t>v.</a:t>
            </a:r>
          </a:p>
          <a:p>
            <a:pPr algn="ctr">
              <a:lnSpc>
                <a:spcPts val="3854"/>
              </a:lnSpc>
              <a:spcBef>
                <a:spcPct val="0"/>
              </a:spcBef>
            </a:pP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U</a:t>
            </a:r>
            <a:r>
              <a:rPr lang="en-US" sz="2753">
                <a:solidFill>
                  <a:srgbClr val="FBF9F1"/>
                </a:solidFill>
                <a:latin typeface="Lato"/>
                <a:ea typeface="Lato"/>
                <a:cs typeface="Lato"/>
                <a:sym typeface="Lato"/>
              </a:rPr>
              <a:t>ti</a:t>
            </a:r>
            <a:r>
              <a:rPr lang="en-US" sz="2753">
                <a:solidFill>
                  <a:srgbClr val="FBF9F1"/>
                </a:solidFill>
                <a:latin typeface="Lato"/>
                <a:ea typeface="Lato"/>
                <a:cs typeface="Lato"/>
                <a:sym typeface="Lato"/>
              </a:rPr>
              <a:t>l</a:t>
            </a:r>
            <a:r>
              <a:rPr lang="en-US" sz="2753">
                <a:solidFill>
                  <a:srgbClr val="FBF9F1"/>
                </a:solidFill>
                <a:latin typeface="Lato"/>
                <a:ea typeface="Lato"/>
                <a:cs typeface="Lato"/>
                <a:sym typeface="Lato"/>
              </a:rPr>
              <a:t>i</a:t>
            </a:r>
            <a:r>
              <a:rPr lang="en-US" sz="2753">
                <a:solidFill>
                  <a:srgbClr val="FBF9F1"/>
                </a:solidFill>
                <a:latin typeface="Lato"/>
                <a:ea typeface="Lato"/>
                <a:cs typeface="Lato"/>
                <a:sym typeface="Lato"/>
              </a:rPr>
              <a:t>s</a:t>
            </a:r>
            <a:r>
              <a:rPr lang="en-US" sz="2753">
                <a:solidFill>
                  <a:srgbClr val="FBF9F1"/>
                </a:solidFill>
                <a:latin typeface="Lato"/>
                <a:ea typeface="Lato"/>
                <a:cs typeface="Lato"/>
                <a:sym typeface="Lato"/>
              </a:rPr>
              <a:t>ation de</a:t>
            </a:r>
            <a:r>
              <a:rPr lang="en-US" sz="2753">
                <a:solidFill>
                  <a:srgbClr val="FBF9F1"/>
                </a:solidFill>
                <a:latin typeface="Lato"/>
                <a:ea typeface="Lato"/>
                <a:cs typeface="Lato"/>
                <a:sym typeface="Lato"/>
              </a:rPr>
              <a:t> dotenv pour </a:t>
            </a:r>
            <a:r>
              <a:rPr lang="en-US" sz="2753">
                <a:solidFill>
                  <a:srgbClr val="FBF9F1"/>
                </a:solidFill>
                <a:latin typeface="Lato"/>
                <a:ea typeface="Lato"/>
                <a:cs typeface="Lato"/>
                <a:sym typeface="Lato"/>
              </a:rPr>
              <a:t>s</a:t>
            </a:r>
            <a:r>
              <a:rPr lang="en-US" sz="2753">
                <a:solidFill>
                  <a:srgbClr val="FBF9F1"/>
                </a:solidFill>
                <a:latin typeface="Lato"/>
                <a:ea typeface="Lato"/>
                <a:cs typeface="Lato"/>
                <a:sym typeface="Lato"/>
              </a:rPr>
              <a:t>éc</a:t>
            </a:r>
            <a:r>
              <a:rPr lang="en-US" sz="2753">
                <a:solidFill>
                  <a:srgbClr val="FBF9F1"/>
                </a:solidFill>
                <a:latin typeface="Lato"/>
                <a:ea typeface="Lato"/>
                <a:cs typeface="Lato"/>
                <a:sym typeface="Lato"/>
              </a:rPr>
              <a:t>u</a:t>
            </a:r>
            <a:r>
              <a:rPr lang="en-US" sz="2753">
                <a:solidFill>
                  <a:srgbClr val="FBF9F1"/>
                </a:solidFill>
                <a:latin typeface="Lato"/>
                <a:ea typeface="Lato"/>
                <a:cs typeface="Lato"/>
                <a:sym typeface="Lato"/>
              </a:rPr>
              <a:t>r</a:t>
            </a:r>
            <a:r>
              <a:rPr lang="en-US" sz="2753">
                <a:solidFill>
                  <a:srgbClr val="FBF9F1"/>
                </a:solidFill>
                <a:latin typeface="Lato"/>
                <a:ea typeface="Lato"/>
                <a:cs typeface="Lato"/>
                <a:sym typeface="Lato"/>
              </a:rPr>
              <a:t>iser</a:t>
            </a:r>
            <a:r>
              <a:rPr lang="en-US" sz="2753">
                <a:solidFill>
                  <a:srgbClr val="FBF9F1"/>
                </a:solidFill>
                <a:latin typeface="Lato"/>
                <a:ea typeface="Lato"/>
                <a:cs typeface="Lato"/>
                <a:sym typeface="Lato"/>
              </a:rPr>
              <a:t> c</a:t>
            </a:r>
            <a:r>
              <a:rPr lang="en-US" sz="2753">
                <a:solidFill>
                  <a:srgbClr val="FBF9F1"/>
                </a:solidFill>
                <a:latin typeface="Lato"/>
                <a:ea typeface="Lato"/>
                <a:cs typeface="Lato"/>
                <a:sym typeface="Lato"/>
              </a:rPr>
              <a:t>es</a:t>
            </a:r>
            <a:r>
              <a:rPr lang="en-US" sz="2753">
                <a:solidFill>
                  <a:srgbClr val="FBF9F1"/>
                </a:solidFill>
                <a:latin typeface="Lato"/>
                <a:ea typeface="Lato"/>
                <a:cs typeface="Lato"/>
                <a:sym typeface="Lato"/>
              </a:rPr>
              <a:t> informa</a:t>
            </a:r>
            <a:r>
              <a:rPr lang="en-US" sz="2753">
                <a:solidFill>
                  <a:srgbClr val="FBF9F1"/>
                </a:solidFill>
                <a:latin typeface="Lato"/>
                <a:ea typeface="Lato"/>
                <a:cs typeface="Lato"/>
                <a:sym typeface="Lato"/>
              </a:rPr>
              <a:t>tion</a:t>
            </a:r>
            <a:r>
              <a:rPr lang="en-US" sz="2753">
                <a:solidFill>
                  <a:srgbClr val="FBF9F1"/>
                </a:solidFill>
                <a:latin typeface="Lato"/>
                <a:ea typeface="Lato"/>
                <a:cs typeface="Lato"/>
                <a:sym typeface="Lato"/>
              </a:rPr>
              <a:t>s</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sensibl</a:t>
            </a:r>
            <a:r>
              <a:rPr lang="en-US" sz="2753">
                <a:solidFill>
                  <a:srgbClr val="FBF9F1"/>
                </a:solidFill>
                <a:latin typeface="Lato"/>
                <a:ea typeface="Lato"/>
                <a:cs typeface="Lato"/>
                <a:sym typeface="Lato"/>
              </a:rPr>
              <a:t>es </a:t>
            </a:r>
            <a:r>
              <a:rPr lang="en-US" sz="2753">
                <a:solidFill>
                  <a:srgbClr val="FBF9F1"/>
                </a:solidFill>
                <a:latin typeface="Lato"/>
                <a:ea typeface="Lato"/>
                <a:cs typeface="Lato"/>
                <a:sym typeface="Lato"/>
              </a:rPr>
              <a:t>et </a:t>
            </a:r>
            <a:r>
              <a:rPr lang="en-US" sz="2753">
                <a:solidFill>
                  <a:srgbClr val="FBF9F1"/>
                </a:solidFill>
                <a:latin typeface="Lato"/>
                <a:ea typeface="Lato"/>
                <a:cs typeface="Lato"/>
                <a:sym typeface="Lato"/>
              </a:rPr>
              <a:t>é</a:t>
            </a:r>
            <a:r>
              <a:rPr lang="en-US" sz="2753">
                <a:solidFill>
                  <a:srgbClr val="FBF9F1"/>
                </a:solidFill>
                <a:latin typeface="Lato"/>
                <a:ea typeface="Lato"/>
                <a:cs typeface="Lato"/>
                <a:sym typeface="Lato"/>
              </a:rPr>
              <a:t>vit</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r </a:t>
            </a:r>
            <a:r>
              <a:rPr lang="en-US" sz="2753">
                <a:solidFill>
                  <a:srgbClr val="FBF9F1"/>
                </a:solidFill>
                <a:latin typeface="Lato"/>
                <a:ea typeface="Lato"/>
                <a:cs typeface="Lato"/>
                <a:sym typeface="Lato"/>
              </a:rPr>
              <a:t>de </a:t>
            </a:r>
            <a:r>
              <a:rPr lang="en-US" sz="2753">
                <a:solidFill>
                  <a:srgbClr val="FBF9F1"/>
                </a:solidFill>
                <a:latin typeface="Lato"/>
                <a:ea typeface="Lato"/>
                <a:cs typeface="Lato"/>
                <a:sym typeface="Lato"/>
              </a:rPr>
              <a:t>l</a:t>
            </a:r>
            <a:r>
              <a:rPr lang="en-US" sz="2753">
                <a:solidFill>
                  <a:srgbClr val="FBF9F1"/>
                </a:solidFill>
                <a:latin typeface="Lato"/>
                <a:ea typeface="Lato"/>
                <a:cs typeface="Lato"/>
                <a:sym typeface="Lato"/>
              </a:rPr>
              <a:t>es </a:t>
            </a:r>
            <a:r>
              <a:rPr lang="en-US" sz="2753">
                <a:solidFill>
                  <a:srgbClr val="FBF9F1"/>
                </a:solidFill>
                <a:latin typeface="Lato"/>
                <a:ea typeface="Lato"/>
                <a:cs typeface="Lato"/>
                <a:sym typeface="Lato"/>
              </a:rPr>
              <a:t>co</a:t>
            </a:r>
            <a:r>
              <a:rPr lang="en-US" sz="2753">
                <a:solidFill>
                  <a:srgbClr val="FBF9F1"/>
                </a:solidFill>
                <a:latin typeface="Lato"/>
                <a:ea typeface="Lato"/>
                <a:cs typeface="Lato"/>
                <a:sym typeface="Lato"/>
              </a:rPr>
              <a:t>d</a:t>
            </a:r>
            <a:r>
              <a:rPr lang="en-US" sz="2753">
                <a:solidFill>
                  <a:srgbClr val="FBF9F1"/>
                </a:solidFill>
                <a:latin typeface="Lato"/>
                <a:ea typeface="Lato"/>
                <a:cs typeface="Lato"/>
                <a:sym typeface="Lato"/>
              </a:rPr>
              <a:t>er </a:t>
            </a:r>
            <a:r>
              <a:rPr lang="en-US" sz="2753">
                <a:solidFill>
                  <a:srgbClr val="FBF9F1"/>
                </a:solidFill>
                <a:latin typeface="Lato"/>
                <a:ea typeface="Lato"/>
                <a:cs typeface="Lato"/>
                <a:sym typeface="Lato"/>
              </a:rPr>
              <a:t>en</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d</a:t>
            </a:r>
            <a:r>
              <a:rPr lang="en-US" sz="2753">
                <a:solidFill>
                  <a:srgbClr val="FBF9F1"/>
                </a:solidFill>
                <a:latin typeface="Lato"/>
                <a:ea typeface="Lato"/>
                <a:cs typeface="Lato"/>
                <a:sym typeface="Lato"/>
              </a:rPr>
              <a:t>ur.</a:t>
            </a:r>
          </a:p>
          <a:p>
            <a:pPr algn="ctr">
              <a:lnSpc>
                <a:spcPts val="3854"/>
              </a:lnSpc>
              <a:spcBef>
                <a:spcPct val="0"/>
              </a:spcBef>
            </a:pPr>
          </a:p>
          <a:p>
            <a:pPr algn="ctr">
              <a:lnSpc>
                <a:spcPts val="3854"/>
              </a:lnSpc>
              <a:spcBef>
                <a:spcPct val="0"/>
              </a:spcBef>
            </a:pPr>
            <a:r>
              <a:rPr lang="en-US" b="true" sz="2753">
                <a:solidFill>
                  <a:srgbClr val="FBF9F1"/>
                </a:solidFill>
                <a:latin typeface="Lato Bold"/>
                <a:ea typeface="Lato Bold"/>
                <a:cs typeface="Lato Bold"/>
                <a:sym typeface="Lato Bold"/>
              </a:rPr>
              <a:t>Co</a:t>
            </a:r>
            <a:r>
              <a:rPr lang="en-US" b="true" sz="2753">
                <a:solidFill>
                  <a:srgbClr val="FBF9F1"/>
                </a:solidFill>
                <a:latin typeface="Lato Bold"/>
                <a:ea typeface="Lato Bold"/>
                <a:cs typeface="Lato Bold"/>
                <a:sym typeface="Lato Bold"/>
              </a:rPr>
              <a:t>n</a:t>
            </a:r>
            <a:r>
              <a:rPr lang="en-US" b="true" sz="2753">
                <a:solidFill>
                  <a:srgbClr val="FBF9F1"/>
                </a:solidFill>
                <a:latin typeface="Lato Bold"/>
                <a:ea typeface="Lato Bold"/>
                <a:cs typeface="Lato Bold"/>
                <a:sym typeface="Lato Bold"/>
              </a:rPr>
              <a:t>n</a:t>
            </a:r>
            <a:r>
              <a:rPr lang="en-US" b="true" sz="2753">
                <a:solidFill>
                  <a:srgbClr val="FBF9F1"/>
                </a:solidFill>
                <a:latin typeface="Lato Bold"/>
                <a:ea typeface="Lato Bold"/>
                <a:cs typeface="Lato Bold"/>
                <a:sym typeface="Lato Bold"/>
              </a:rPr>
              <a:t>e</a:t>
            </a:r>
            <a:r>
              <a:rPr lang="en-US" b="true" sz="2753">
                <a:solidFill>
                  <a:srgbClr val="FBF9F1"/>
                </a:solidFill>
                <a:latin typeface="Lato Bold"/>
                <a:ea typeface="Lato Bold"/>
                <a:cs typeface="Lato Bold"/>
                <a:sym typeface="Lato Bold"/>
              </a:rPr>
              <a:t>xi</a:t>
            </a:r>
            <a:r>
              <a:rPr lang="en-US" b="true" sz="2753">
                <a:solidFill>
                  <a:srgbClr val="FBF9F1"/>
                </a:solidFill>
                <a:latin typeface="Lato Bold"/>
                <a:ea typeface="Lato Bold"/>
                <a:cs typeface="Lato Bold"/>
                <a:sym typeface="Lato Bold"/>
              </a:rPr>
              <a:t>on</a:t>
            </a:r>
            <a:r>
              <a:rPr lang="en-US" b="true" sz="2753">
                <a:solidFill>
                  <a:srgbClr val="FBF9F1"/>
                </a:solidFill>
                <a:latin typeface="Lato Bold"/>
                <a:ea typeface="Lato Bold"/>
                <a:cs typeface="Lato Bold"/>
                <a:sym typeface="Lato Bold"/>
              </a:rPr>
              <a:t> à la</a:t>
            </a:r>
            <a:r>
              <a:rPr lang="en-US" b="true" sz="2753">
                <a:solidFill>
                  <a:srgbClr val="FBF9F1"/>
                </a:solidFill>
                <a:latin typeface="Lato Bold"/>
                <a:ea typeface="Lato Bold"/>
                <a:cs typeface="Lato Bold"/>
                <a:sym typeface="Lato Bold"/>
              </a:rPr>
              <a:t> </a:t>
            </a:r>
            <a:r>
              <a:rPr lang="en-US" b="true" sz="2753">
                <a:solidFill>
                  <a:srgbClr val="FBF9F1"/>
                </a:solidFill>
                <a:latin typeface="Lato Bold"/>
                <a:ea typeface="Lato Bold"/>
                <a:cs typeface="Lato Bold"/>
                <a:sym typeface="Lato Bold"/>
              </a:rPr>
              <a:t>b</a:t>
            </a:r>
            <a:r>
              <a:rPr lang="en-US" b="true" sz="2753">
                <a:solidFill>
                  <a:srgbClr val="FBF9F1"/>
                </a:solidFill>
                <a:latin typeface="Lato Bold"/>
                <a:ea typeface="Lato Bold"/>
                <a:cs typeface="Lato Bold"/>
                <a:sym typeface="Lato Bold"/>
              </a:rPr>
              <a:t>a</a:t>
            </a:r>
            <a:r>
              <a:rPr lang="en-US" b="true" sz="2753">
                <a:solidFill>
                  <a:srgbClr val="FBF9F1"/>
                </a:solidFill>
                <a:latin typeface="Lato Bold"/>
                <a:ea typeface="Lato Bold"/>
                <a:cs typeface="Lato Bold"/>
                <a:sym typeface="Lato Bold"/>
              </a:rPr>
              <a:t>se de d</a:t>
            </a:r>
            <a:r>
              <a:rPr lang="en-US" b="true" sz="2753">
                <a:solidFill>
                  <a:srgbClr val="FBF9F1"/>
                </a:solidFill>
                <a:latin typeface="Lato Bold"/>
                <a:ea typeface="Lato Bold"/>
                <a:cs typeface="Lato Bold"/>
                <a:sym typeface="Lato Bold"/>
              </a:rPr>
              <a:t>o</a:t>
            </a:r>
            <a:r>
              <a:rPr lang="en-US" b="true" sz="2753">
                <a:solidFill>
                  <a:srgbClr val="FBF9F1"/>
                </a:solidFill>
                <a:latin typeface="Lato Bold"/>
                <a:ea typeface="Lato Bold"/>
                <a:cs typeface="Lato Bold"/>
                <a:sym typeface="Lato Bold"/>
              </a:rPr>
              <a:t>nn</a:t>
            </a:r>
            <a:r>
              <a:rPr lang="en-US" b="true" sz="2753">
                <a:solidFill>
                  <a:srgbClr val="FBF9F1"/>
                </a:solidFill>
                <a:latin typeface="Lato Bold"/>
                <a:ea typeface="Lato Bold"/>
                <a:cs typeface="Lato Bold"/>
                <a:sym typeface="Lato Bold"/>
              </a:rPr>
              <a:t>ées</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a:t>
            </a:r>
          </a:p>
          <a:p>
            <a:pPr algn="ctr">
              <a:lnSpc>
                <a:spcPts val="3854"/>
              </a:lnSpc>
              <a:spcBef>
                <a:spcPct val="0"/>
              </a:spcBef>
            </a:pP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Cette</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con</a:t>
            </a:r>
            <a:r>
              <a:rPr lang="en-US" sz="2753">
                <a:solidFill>
                  <a:srgbClr val="FBF9F1"/>
                </a:solidFill>
                <a:latin typeface="Lato"/>
                <a:ea typeface="Lato"/>
                <a:cs typeface="Lato"/>
                <a:sym typeface="Lato"/>
              </a:rPr>
              <a:t>fi</a:t>
            </a:r>
            <a:r>
              <a:rPr lang="en-US" sz="2753">
                <a:solidFill>
                  <a:srgbClr val="FBF9F1"/>
                </a:solidFill>
                <a:latin typeface="Lato"/>
                <a:ea typeface="Lato"/>
                <a:cs typeface="Lato"/>
                <a:sym typeface="Lato"/>
              </a:rPr>
              <a:t>gu</a:t>
            </a:r>
            <a:r>
              <a:rPr lang="en-US" sz="2753">
                <a:solidFill>
                  <a:srgbClr val="FBF9F1"/>
                </a:solidFill>
                <a:latin typeface="Lato"/>
                <a:ea typeface="Lato"/>
                <a:cs typeface="Lato"/>
                <a:sym typeface="Lato"/>
              </a:rPr>
              <a:t>ra</a:t>
            </a:r>
            <a:r>
              <a:rPr lang="en-US" sz="2753">
                <a:solidFill>
                  <a:srgbClr val="FBF9F1"/>
                </a:solidFill>
                <a:latin typeface="Lato"/>
                <a:ea typeface="Lato"/>
                <a:cs typeface="Lato"/>
                <a:sym typeface="Lato"/>
              </a:rPr>
              <a:t>ti</a:t>
            </a:r>
            <a:r>
              <a:rPr lang="en-US" sz="2753">
                <a:solidFill>
                  <a:srgbClr val="FBF9F1"/>
                </a:solidFill>
                <a:latin typeface="Lato"/>
                <a:ea typeface="Lato"/>
                <a:cs typeface="Lato"/>
                <a:sym typeface="Lato"/>
              </a:rPr>
              <a:t>on </a:t>
            </a:r>
            <a:r>
              <a:rPr lang="en-US" sz="2753">
                <a:solidFill>
                  <a:srgbClr val="FBF9F1"/>
                </a:solidFill>
                <a:latin typeface="Lato"/>
                <a:ea typeface="Lato"/>
                <a:cs typeface="Lato"/>
                <a:sym typeface="Lato"/>
              </a:rPr>
              <a:t>perm</a:t>
            </a:r>
            <a:r>
              <a:rPr lang="en-US" sz="2753">
                <a:solidFill>
                  <a:srgbClr val="FBF9F1"/>
                </a:solidFill>
                <a:latin typeface="Lato"/>
                <a:ea typeface="Lato"/>
                <a:cs typeface="Lato"/>
                <a:sym typeface="Lato"/>
              </a:rPr>
              <a:t>et </a:t>
            </a:r>
            <a:r>
              <a:rPr lang="en-US" sz="2753">
                <a:solidFill>
                  <a:srgbClr val="FBF9F1"/>
                </a:solidFill>
                <a:latin typeface="Lato"/>
                <a:ea typeface="Lato"/>
                <a:cs typeface="Lato"/>
                <a:sym typeface="Lato"/>
              </a:rPr>
              <a:t>à </a:t>
            </a:r>
            <a:r>
              <a:rPr lang="en-US" sz="2753">
                <a:solidFill>
                  <a:srgbClr val="FBF9F1"/>
                </a:solidFill>
                <a:latin typeface="Lato"/>
                <a:ea typeface="Lato"/>
                <a:cs typeface="Lato"/>
                <a:sym typeface="Lato"/>
              </a:rPr>
              <a:t>l</a:t>
            </a:r>
            <a:r>
              <a:rPr lang="en-US" sz="2753">
                <a:solidFill>
                  <a:srgbClr val="FBF9F1"/>
                </a:solidFill>
                <a:latin typeface="Lato"/>
                <a:ea typeface="Lato"/>
                <a:cs typeface="Lato"/>
                <a:sym typeface="Lato"/>
              </a:rPr>
              <a:t>'appli</a:t>
            </a:r>
            <a:r>
              <a:rPr lang="en-US" sz="2753">
                <a:solidFill>
                  <a:srgbClr val="FBF9F1"/>
                </a:solidFill>
                <a:latin typeface="Lato"/>
                <a:ea typeface="Lato"/>
                <a:cs typeface="Lato"/>
                <a:sym typeface="Lato"/>
              </a:rPr>
              <a:t>ca</a:t>
            </a:r>
            <a:r>
              <a:rPr lang="en-US" sz="2753">
                <a:solidFill>
                  <a:srgbClr val="FBF9F1"/>
                </a:solidFill>
                <a:latin typeface="Lato"/>
                <a:ea typeface="Lato"/>
                <a:cs typeface="Lato"/>
                <a:sym typeface="Lato"/>
              </a:rPr>
              <a:t>tion</a:t>
            </a:r>
            <a:r>
              <a:rPr lang="en-US" sz="2753">
                <a:solidFill>
                  <a:srgbClr val="FBF9F1"/>
                </a:solidFill>
                <a:latin typeface="Lato"/>
                <a:ea typeface="Lato"/>
                <a:cs typeface="Lato"/>
                <a:sym typeface="Lato"/>
              </a:rPr>
              <a:t> d</a:t>
            </a:r>
            <a:r>
              <a:rPr lang="en-US" sz="2753">
                <a:solidFill>
                  <a:srgbClr val="FBF9F1"/>
                </a:solidFill>
                <a:latin typeface="Lato"/>
                <a:ea typeface="Lato"/>
                <a:cs typeface="Lato"/>
                <a:sym typeface="Lato"/>
              </a:rPr>
              <a:t>e </a:t>
            </a:r>
            <a:r>
              <a:rPr lang="en-US" sz="2753">
                <a:solidFill>
                  <a:srgbClr val="FBF9F1"/>
                </a:solidFill>
                <a:latin typeface="Lato"/>
                <a:ea typeface="Lato"/>
                <a:cs typeface="Lato"/>
                <a:sym typeface="Lato"/>
              </a:rPr>
              <a:t>se </a:t>
            </a:r>
            <a:r>
              <a:rPr lang="en-US" sz="2753">
                <a:solidFill>
                  <a:srgbClr val="FBF9F1"/>
                </a:solidFill>
                <a:latin typeface="Lato"/>
                <a:ea typeface="Lato"/>
                <a:cs typeface="Lato"/>
                <a:sym typeface="Lato"/>
              </a:rPr>
              <a:t>c</a:t>
            </a:r>
            <a:r>
              <a:rPr lang="en-US" sz="2753">
                <a:solidFill>
                  <a:srgbClr val="FBF9F1"/>
                </a:solidFill>
                <a:latin typeface="Lato"/>
                <a:ea typeface="Lato"/>
                <a:cs typeface="Lato"/>
                <a:sym typeface="Lato"/>
              </a:rPr>
              <a:t>o</a:t>
            </a:r>
            <a:r>
              <a:rPr lang="en-US" sz="2753">
                <a:solidFill>
                  <a:srgbClr val="FBF9F1"/>
                </a:solidFill>
                <a:latin typeface="Lato"/>
                <a:ea typeface="Lato"/>
                <a:cs typeface="Lato"/>
                <a:sym typeface="Lato"/>
              </a:rPr>
              <a:t>nnect</a:t>
            </a:r>
            <a:r>
              <a:rPr lang="en-US" sz="2753">
                <a:solidFill>
                  <a:srgbClr val="FBF9F1"/>
                </a:solidFill>
                <a:latin typeface="Lato"/>
                <a:ea typeface="Lato"/>
                <a:cs typeface="Lato"/>
                <a:sym typeface="Lato"/>
              </a:rPr>
              <a:t>er </a:t>
            </a:r>
            <a:r>
              <a:rPr lang="en-US" sz="2753">
                <a:solidFill>
                  <a:srgbClr val="FBF9F1"/>
                </a:solidFill>
                <a:latin typeface="Lato"/>
                <a:ea typeface="Lato"/>
                <a:cs typeface="Lato"/>
                <a:sym typeface="Lato"/>
              </a:rPr>
              <a:t>à MySQL </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t </a:t>
            </a:r>
            <a:r>
              <a:rPr lang="en-US" sz="2753">
                <a:solidFill>
                  <a:srgbClr val="FBF9F1"/>
                </a:solidFill>
                <a:latin typeface="Lato"/>
                <a:ea typeface="Lato"/>
                <a:cs typeface="Lato"/>
                <a:sym typeface="Lato"/>
              </a:rPr>
              <a:t>d</a:t>
            </a:r>
            <a:r>
              <a:rPr lang="en-US" sz="2753">
                <a:solidFill>
                  <a:srgbClr val="FBF9F1"/>
                </a:solidFill>
                <a:latin typeface="Lato"/>
                <a:ea typeface="Lato"/>
                <a:cs typeface="Lato"/>
                <a:sym typeface="Lato"/>
              </a:rPr>
              <a:t>'effect</a:t>
            </a:r>
            <a:r>
              <a:rPr lang="en-US" sz="2753">
                <a:solidFill>
                  <a:srgbClr val="FBF9F1"/>
                </a:solidFill>
                <a:latin typeface="Lato"/>
                <a:ea typeface="Lato"/>
                <a:cs typeface="Lato"/>
                <a:sym typeface="Lato"/>
              </a:rPr>
              <a:t>u</a:t>
            </a:r>
            <a:r>
              <a:rPr lang="en-US" sz="2753">
                <a:solidFill>
                  <a:srgbClr val="FBF9F1"/>
                </a:solidFill>
                <a:latin typeface="Lato"/>
                <a:ea typeface="Lato"/>
                <a:cs typeface="Lato"/>
                <a:sym typeface="Lato"/>
              </a:rPr>
              <a:t>er d</a:t>
            </a:r>
            <a:r>
              <a:rPr lang="en-US" sz="2753">
                <a:solidFill>
                  <a:srgbClr val="FBF9F1"/>
                </a:solidFill>
                <a:latin typeface="Lato"/>
                <a:ea typeface="Lato"/>
                <a:cs typeface="Lato"/>
                <a:sym typeface="Lato"/>
              </a:rPr>
              <a:t>es </a:t>
            </a:r>
            <a:r>
              <a:rPr lang="en-US" sz="2753">
                <a:solidFill>
                  <a:srgbClr val="FBF9F1"/>
                </a:solidFill>
                <a:latin typeface="Lato"/>
                <a:ea typeface="Lato"/>
                <a:cs typeface="Lato"/>
                <a:sym typeface="Lato"/>
              </a:rPr>
              <a:t>opé</a:t>
            </a:r>
            <a:r>
              <a:rPr lang="en-US" sz="2753">
                <a:solidFill>
                  <a:srgbClr val="FBF9F1"/>
                </a:solidFill>
                <a:latin typeface="Lato"/>
                <a:ea typeface="Lato"/>
                <a:cs typeface="Lato"/>
                <a:sym typeface="Lato"/>
              </a:rPr>
              <a:t>ra</a:t>
            </a:r>
            <a:r>
              <a:rPr lang="en-US" sz="2753">
                <a:solidFill>
                  <a:srgbClr val="FBF9F1"/>
                </a:solidFill>
                <a:latin typeface="Lato"/>
                <a:ea typeface="Lato"/>
                <a:cs typeface="Lato"/>
                <a:sym typeface="Lato"/>
              </a:rPr>
              <a:t>tio</a:t>
            </a:r>
            <a:r>
              <a:rPr lang="en-US" sz="2753">
                <a:solidFill>
                  <a:srgbClr val="FBF9F1"/>
                </a:solidFill>
                <a:latin typeface="Lato"/>
                <a:ea typeface="Lato"/>
                <a:cs typeface="Lato"/>
                <a:sym typeface="Lato"/>
              </a:rPr>
              <a:t>n</a:t>
            </a:r>
            <a:r>
              <a:rPr lang="en-US" sz="2753">
                <a:solidFill>
                  <a:srgbClr val="FBF9F1"/>
                </a:solidFill>
                <a:latin typeface="Lato"/>
                <a:ea typeface="Lato"/>
                <a:cs typeface="Lato"/>
                <a:sym typeface="Lato"/>
              </a:rPr>
              <a:t>s de</a:t>
            </a:r>
            <a:r>
              <a:rPr lang="en-US" sz="2753">
                <a:solidFill>
                  <a:srgbClr val="FBF9F1"/>
                </a:solidFill>
                <a:latin typeface="Lato"/>
                <a:ea typeface="Lato"/>
                <a:cs typeface="Lato"/>
                <a:sym typeface="Lato"/>
              </a:rPr>
              <a:t> lect</a:t>
            </a:r>
            <a:r>
              <a:rPr lang="en-US" sz="2753">
                <a:solidFill>
                  <a:srgbClr val="FBF9F1"/>
                </a:solidFill>
                <a:latin typeface="Lato"/>
                <a:ea typeface="Lato"/>
                <a:cs typeface="Lato"/>
                <a:sym typeface="Lato"/>
              </a:rPr>
              <a:t>ur</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et d'</a:t>
            </a:r>
            <a:r>
              <a:rPr lang="en-US" sz="2753">
                <a:solidFill>
                  <a:srgbClr val="FBF9F1"/>
                </a:solidFill>
                <a:latin typeface="Lato"/>
                <a:ea typeface="Lato"/>
                <a:cs typeface="Lato"/>
                <a:sym typeface="Lato"/>
              </a:rPr>
              <a:t>é</a:t>
            </a:r>
            <a:r>
              <a:rPr lang="en-US" sz="2753">
                <a:solidFill>
                  <a:srgbClr val="FBF9F1"/>
                </a:solidFill>
                <a:latin typeface="Lato"/>
                <a:ea typeface="Lato"/>
                <a:cs typeface="Lato"/>
                <a:sym typeface="Lato"/>
              </a:rPr>
              <a:t>c</a:t>
            </a:r>
            <a:r>
              <a:rPr lang="en-US" sz="2753">
                <a:solidFill>
                  <a:srgbClr val="FBF9F1"/>
                </a:solidFill>
                <a:latin typeface="Lato"/>
                <a:ea typeface="Lato"/>
                <a:cs typeface="Lato"/>
                <a:sym typeface="Lato"/>
              </a:rPr>
              <a:t>r</a:t>
            </a:r>
            <a:r>
              <a:rPr lang="en-US" sz="2753">
                <a:solidFill>
                  <a:srgbClr val="FBF9F1"/>
                </a:solidFill>
                <a:latin typeface="Lato"/>
                <a:ea typeface="Lato"/>
                <a:cs typeface="Lato"/>
                <a:sym typeface="Lato"/>
              </a:rPr>
              <a:t>i</a:t>
            </a:r>
            <a:r>
              <a:rPr lang="en-US" sz="2753">
                <a:solidFill>
                  <a:srgbClr val="FBF9F1"/>
                </a:solidFill>
                <a:latin typeface="Lato"/>
                <a:ea typeface="Lato"/>
                <a:cs typeface="Lato"/>
                <a:sym typeface="Lato"/>
              </a:rPr>
              <a:t>ture</a:t>
            </a:r>
            <a:r>
              <a:rPr lang="en-US" sz="2753">
                <a:solidFill>
                  <a:srgbClr val="FBF9F1"/>
                </a:solidFill>
                <a:latin typeface="Lato"/>
                <a:ea typeface="Lato"/>
                <a:cs typeface="Lato"/>
                <a:sym typeface="Lato"/>
              </a:rPr>
              <a:t>.</a:t>
            </a:r>
          </a:p>
          <a:p>
            <a:pPr algn="ctr">
              <a:lnSpc>
                <a:spcPts val="3854"/>
              </a:lnSpc>
              <a:spcBef>
                <a:spcPct val="0"/>
              </a:spcBef>
            </a:pPr>
          </a:p>
        </p:txBody>
      </p:sp>
      <p:sp>
        <p:nvSpPr>
          <p:cNvPr name="Freeform 4" id="4"/>
          <p:cNvSpPr/>
          <p:nvPr/>
        </p:nvSpPr>
        <p:spPr>
          <a:xfrm flipH="false" flipV="false" rot="0">
            <a:off x="17012337"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576340"/>
            <a:ext cx="11301259" cy="4110833"/>
          </a:xfrm>
          <a:custGeom>
            <a:avLst/>
            <a:gdLst/>
            <a:ahLst/>
            <a:cxnLst/>
            <a:rect r="r" b="b" t="t" l="l"/>
            <a:pathLst>
              <a:path h="4110833" w="11301259">
                <a:moveTo>
                  <a:pt x="0" y="0"/>
                </a:moveTo>
                <a:lnTo>
                  <a:pt x="11301258" y="0"/>
                </a:lnTo>
                <a:lnTo>
                  <a:pt x="11301258" y="4110833"/>
                </a:lnTo>
                <a:lnTo>
                  <a:pt x="0" y="4110833"/>
                </a:lnTo>
                <a:lnTo>
                  <a:pt x="0" y="0"/>
                </a:lnTo>
                <a:close/>
              </a:path>
            </a:pathLst>
          </a:custGeom>
          <a:blipFill>
            <a:blip r:embed="rId2"/>
            <a:stretch>
              <a:fillRect l="0" t="0" r="0" b="0"/>
            </a:stretch>
          </a:blipFill>
        </p:spPr>
      </p:sp>
      <p:sp>
        <p:nvSpPr>
          <p:cNvPr name="Freeform 3" id="3"/>
          <p:cNvSpPr/>
          <p:nvPr/>
        </p:nvSpPr>
        <p:spPr>
          <a:xfrm flipH="false" flipV="false" rot="0">
            <a:off x="6399880" y="4817840"/>
            <a:ext cx="5146132" cy="5087151"/>
          </a:xfrm>
          <a:custGeom>
            <a:avLst/>
            <a:gdLst/>
            <a:ahLst/>
            <a:cxnLst/>
            <a:rect r="r" b="b" t="t" l="l"/>
            <a:pathLst>
              <a:path h="5087151" w="5146132">
                <a:moveTo>
                  <a:pt x="0" y="0"/>
                </a:moveTo>
                <a:lnTo>
                  <a:pt x="5146132" y="0"/>
                </a:lnTo>
                <a:lnTo>
                  <a:pt x="5146132" y="5087151"/>
                </a:lnTo>
                <a:lnTo>
                  <a:pt x="0" y="5087151"/>
                </a:lnTo>
                <a:lnTo>
                  <a:pt x="0" y="0"/>
                </a:lnTo>
                <a:close/>
              </a:path>
            </a:pathLst>
          </a:custGeom>
          <a:blipFill>
            <a:blip r:embed="rId3"/>
            <a:stretch>
              <a:fillRect l="0" t="0" r="0" b="0"/>
            </a:stretch>
          </a:blipFill>
        </p:spPr>
      </p:sp>
      <p:sp>
        <p:nvSpPr>
          <p:cNvPr name="Freeform 4" id="4"/>
          <p:cNvSpPr/>
          <p:nvPr/>
        </p:nvSpPr>
        <p:spPr>
          <a:xfrm flipH="false" flipV="false" rot="0">
            <a:off x="16811090" y="57634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07025" y="274885"/>
            <a:ext cx="8944954" cy="4978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BF9F1"/>
                </a:solidFill>
                <a:latin typeface="Lato Bold Italics"/>
                <a:ea typeface="Lato Bold Italics"/>
                <a:cs typeface="Lato Bold Italics"/>
                <a:sym typeface="Lato Bold Italics"/>
              </a:rPr>
              <a:t>C.  Création du server et du fichier app.js</a:t>
            </a:r>
          </a:p>
        </p:txBody>
      </p:sp>
      <p:sp>
        <p:nvSpPr>
          <p:cNvPr name="TextBox 3" id="3"/>
          <p:cNvSpPr txBox="true"/>
          <p:nvPr/>
        </p:nvSpPr>
        <p:spPr>
          <a:xfrm rot="0">
            <a:off x="563736" y="1275519"/>
            <a:ext cx="17160528" cy="8750224"/>
          </a:xfrm>
          <a:prstGeom prst="rect">
            <a:avLst/>
          </a:prstGeom>
        </p:spPr>
        <p:txBody>
          <a:bodyPr anchor="t" rtlCol="false" tIns="0" lIns="0" bIns="0" rIns="0">
            <a:spAutoFit/>
          </a:bodyPr>
          <a:lstStyle/>
          <a:p>
            <a:pPr algn="ctr">
              <a:lnSpc>
                <a:spcPts val="3854"/>
              </a:lnSpc>
              <a:spcBef>
                <a:spcPct val="0"/>
              </a:spcBef>
            </a:pPr>
            <a:r>
              <a:rPr lang="en-US" b="true" sz="2753">
                <a:solidFill>
                  <a:srgbClr val="FBF9F1"/>
                </a:solidFill>
                <a:latin typeface="Lato Bold"/>
                <a:ea typeface="Lato Bold"/>
                <a:cs typeface="Lato Bold"/>
                <a:sym typeface="Lato Bold"/>
              </a:rPr>
              <a:t>Créatio</a:t>
            </a:r>
            <a:r>
              <a:rPr lang="en-US" b="true" sz="2753">
                <a:solidFill>
                  <a:srgbClr val="FBF9F1"/>
                </a:solidFill>
                <a:latin typeface="Lato Bold"/>
                <a:ea typeface="Lato Bold"/>
                <a:cs typeface="Lato Bold"/>
                <a:sym typeface="Lato Bold"/>
              </a:rPr>
              <a:t>n des fichiers app.js</a:t>
            </a:r>
            <a:r>
              <a:rPr lang="en-US" b="true" sz="2753">
                <a:solidFill>
                  <a:srgbClr val="FBF9F1"/>
                </a:solidFill>
                <a:latin typeface="Lato Bold"/>
                <a:ea typeface="Lato Bold"/>
                <a:cs typeface="Lato Bold"/>
                <a:sym typeface="Lato Bold"/>
              </a:rPr>
              <a:t> </a:t>
            </a:r>
            <a:r>
              <a:rPr lang="en-US" b="true" sz="2753">
                <a:solidFill>
                  <a:srgbClr val="FBF9F1"/>
                </a:solidFill>
                <a:latin typeface="Lato Bold"/>
                <a:ea typeface="Lato Bold"/>
                <a:cs typeface="Lato Bold"/>
                <a:sym typeface="Lato Bold"/>
              </a:rPr>
              <a:t>e</a:t>
            </a:r>
            <a:r>
              <a:rPr lang="en-US" b="true" sz="2753">
                <a:solidFill>
                  <a:srgbClr val="FBF9F1"/>
                </a:solidFill>
                <a:latin typeface="Lato Bold"/>
                <a:ea typeface="Lato Bold"/>
                <a:cs typeface="Lato Bold"/>
                <a:sym typeface="Lato Bold"/>
              </a:rPr>
              <a:t>t</a:t>
            </a:r>
            <a:r>
              <a:rPr lang="en-US" b="true" sz="2753">
                <a:solidFill>
                  <a:srgbClr val="FBF9F1"/>
                </a:solidFill>
                <a:latin typeface="Lato Bold"/>
                <a:ea typeface="Lato Bold"/>
                <a:cs typeface="Lato Bold"/>
                <a:sym typeface="Lato Bold"/>
              </a:rPr>
              <a:t> serve</a:t>
            </a:r>
            <a:r>
              <a:rPr lang="en-US" b="true" sz="2753">
                <a:solidFill>
                  <a:srgbClr val="FBF9F1"/>
                </a:solidFill>
                <a:latin typeface="Lato Bold"/>
                <a:ea typeface="Lato Bold"/>
                <a:cs typeface="Lato Bold"/>
                <a:sym typeface="Lato Bold"/>
              </a:rPr>
              <a:t>r.j</a:t>
            </a:r>
            <a:r>
              <a:rPr lang="en-US" b="true" sz="2753">
                <a:solidFill>
                  <a:srgbClr val="FBF9F1"/>
                </a:solidFill>
                <a:latin typeface="Lato Bold"/>
                <a:ea typeface="Lato Bold"/>
                <a:cs typeface="Lato Bold"/>
                <a:sym typeface="Lato Bold"/>
              </a:rPr>
              <a:t>s</a:t>
            </a:r>
            <a:r>
              <a:rPr lang="en-US" sz="2753">
                <a:solidFill>
                  <a:srgbClr val="FBF9F1"/>
                </a:solidFill>
                <a:latin typeface="Lato"/>
                <a:ea typeface="Lato"/>
                <a:cs typeface="Lato"/>
                <a:sym typeface="Lato"/>
              </a:rPr>
              <a:t> :</a:t>
            </a:r>
          </a:p>
          <a:p>
            <a:pPr algn="ctr">
              <a:lnSpc>
                <a:spcPts val="3854"/>
              </a:lnSpc>
              <a:spcBef>
                <a:spcPct val="0"/>
              </a:spcBef>
            </a:pP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J'a</a:t>
            </a:r>
            <a:r>
              <a:rPr lang="en-US" sz="2753">
                <a:solidFill>
                  <a:srgbClr val="FBF9F1"/>
                </a:solidFill>
                <a:latin typeface="Lato"/>
                <a:ea typeface="Lato"/>
                <a:cs typeface="Lato"/>
                <a:sym typeface="Lato"/>
              </a:rPr>
              <a:t>i</a:t>
            </a:r>
            <a:r>
              <a:rPr lang="en-US" sz="2753">
                <a:solidFill>
                  <a:srgbClr val="FBF9F1"/>
                </a:solidFill>
                <a:latin typeface="Lato"/>
                <a:ea typeface="Lato"/>
                <a:cs typeface="Lato"/>
                <a:sym typeface="Lato"/>
              </a:rPr>
              <a:t> créé app.js pour c</a:t>
            </a:r>
            <a:r>
              <a:rPr lang="en-US" sz="2753">
                <a:solidFill>
                  <a:srgbClr val="FBF9F1"/>
                </a:solidFill>
                <a:latin typeface="Lato"/>
                <a:ea typeface="Lato"/>
                <a:cs typeface="Lato"/>
                <a:sym typeface="Lato"/>
              </a:rPr>
              <a:t>onfigur</a:t>
            </a:r>
            <a:r>
              <a:rPr lang="en-US" sz="2753">
                <a:solidFill>
                  <a:srgbClr val="FBF9F1"/>
                </a:solidFill>
                <a:latin typeface="Lato"/>
                <a:ea typeface="Lato"/>
                <a:cs typeface="Lato"/>
                <a:sym typeface="Lato"/>
              </a:rPr>
              <a:t>er l'application et server.js pour démarre</a:t>
            </a:r>
            <a:r>
              <a:rPr lang="en-US" sz="2753">
                <a:solidFill>
                  <a:srgbClr val="FBF9F1"/>
                </a:solidFill>
                <a:latin typeface="Lato"/>
                <a:ea typeface="Lato"/>
                <a:cs typeface="Lato"/>
                <a:sym typeface="Lato"/>
              </a:rPr>
              <a:t>r</a:t>
            </a:r>
            <a:r>
              <a:rPr lang="en-US" sz="2753">
                <a:solidFill>
                  <a:srgbClr val="FBF9F1"/>
                </a:solidFill>
                <a:latin typeface="Lato"/>
                <a:ea typeface="Lato"/>
                <a:cs typeface="Lato"/>
                <a:sym typeface="Lato"/>
              </a:rPr>
              <a:t> le s</a:t>
            </a:r>
            <a:r>
              <a:rPr lang="en-US" sz="2753">
                <a:solidFill>
                  <a:srgbClr val="FBF9F1"/>
                </a:solidFill>
                <a:latin typeface="Lato"/>
                <a:ea typeface="Lato"/>
                <a:cs typeface="Lato"/>
                <a:sym typeface="Lato"/>
              </a:rPr>
              <a:t>erveur,</a:t>
            </a:r>
            <a:r>
              <a:rPr lang="en-US" sz="2753">
                <a:solidFill>
                  <a:srgbClr val="FBF9F1"/>
                </a:solidFill>
                <a:latin typeface="Lato"/>
                <a:ea typeface="Lato"/>
                <a:cs typeface="Lato"/>
                <a:sym typeface="Lato"/>
              </a:rPr>
              <a:t> garantissant ainsi une meilleure organi</a:t>
            </a:r>
            <a:r>
              <a:rPr lang="en-US" sz="2753">
                <a:solidFill>
                  <a:srgbClr val="FBF9F1"/>
                </a:solidFill>
                <a:latin typeface="Lato"/>
                <a:ea typeface="Lato"/>
                <a:cs typeface="Lato"/>
                <a:sym typeface="Lato"/>
              </a:rPr>
              <a:t>s</a:t>
            </a:r>
            <a:r>
              <a:rPr lang="en-US" sz="2753">
                <a:solidFill>
                  <a:srgbClr val="FBF9F1"/>
                </a:solidFill>
                <a:latin typeface="Lato"/>
                <a:ea typeface="Lato"/>
                <a:cs typeface="Lato"/>
                <a:sym typeface="Lato"/>
              </a:rPr>
              <a:t>ation du projet.</a:t>
            </a:r>
          </a:p>
          <a:p>
            <a:pPr algn="ctr">
              <a:lnSpc>
                <a:spcPts val="3854"/>
              </a:lnSpc>
              <a:spcBef>
                <a:spcPct val="0"/>
              </a:spcBef>
            </a:pPr>
          </a:p>
          <a:p>
            <a:pPr algn="ctr">
              <a:lnSpc>
                <a:spcPts val="3854"/>
              </a:lnSpc>
              <a:spcBef>
                <a:spcPct val="0"/>
              </a:spcBef>
            </a:pPr>
            <a:r>
              <a:rPr lang="en-US" b="true" sz="2753">
                <a:solidFill>
                  <a:srgbClr val="FBF9F1"/>
                </a:solidFill>
                <a:latin typeface="Lato Bold"/>
                <a:ea typeface="Lato Bold"/>
                <a:cs typeface="Lato Bold"/>
                <a:sym typeface="Lato Bold"/>
              </a:rPr>
              <a:t>Co</a:t>
            </a:r>
            <a:r>
              <a:rPr lang="en-US" b="true" sz="2753">
                <a:solidFill>
                  <a:srgbClr val="FBF9F1"/>
                </a:solidFill>
                <a:latin typeface="Lato Bold"/>
                <a:ea typeface="Lato Bold"/>
                <a:cs typeface="Lato Bold"/>
                <a:sym typeface="Lato Bold"/>
              </a:rPr>
              <a:t>nf</a:t>
            </a:r>
            <a:r>
              <a:rPr lang="en-US" b="true" sz="2753">
                <a:solidFill>
                  <a:srgbClr val="FBF9F1"/>
                </a:solidFill>
                <a:latin typeface="Lato Bold"/>
                <a:ea typeface="Lato Bold"/>
                <a:cs typeface="Lato Bold"/>
                <a:sym typeface="Lato Bold"/>
              </a:rPr>
              <a:t>i</a:t>
            </a:r>
            <a:r>
              <a:rPr lang="en-US" b="true" sz="2753">
                <a:solidFill>
                  <a:srgbClr val="FBF9F1"/>
                </a:solidFill>
                <a:latin typeface="Lato Bold"/>
                <a:ea typeface="Lato Bold"/>
                <a:cs typeface="Lato Bold"/>
                <a:sym typeface="Lato Bold"/>
              </a:rPr>
              <a:t>guration</a:t>
            </a:r>
            <a:r>
              <a:rPr lang="en-US" b="true" sz="2753">
                <a:solidFill>
                  <a:srgbClr val="FBF9F1"/>
                </a:solidFill>
                <a:latin typeface="Lato Bold"/>
                <a:ea typeface="Lato Bold"/>
                <a:cs typeface="Lato Bold"/>
                <a:sym typeface="Lato Bold"/>
              </a:rPr>
              <a:t> des routes et de</a:t>
            </a:r>
            <a:r>
              <a:rPr lang="en-US" b="true" sz="2753">
                <a:solidFill>
                  <a:srgbClr val="FBF9F1"/>
                </a:solidFill>
                <a:latin typeface="Lato Bold"/>
                <a:ea typeface="Lato Bold"/>
                <a:cs typeface="Lato Bold"/>
                <a:sym typeface="Lato Bold"/>
              </a:rPr>
              <a:t>s rép</a:t>
            </a:r>
            <a:r>
              <a:rPr lang="en-US" b="true" sz="2753">
                <a:solidFill>
                  <a:srgbClr val="FBF9F1"/>
                </a:solidFill>
                <a:latin typeface="Lato Bold"/>
                <a:ea typeface="Lato Bold"/>
                <a:cs typeface="Lato Bold"/>
                <a:sym typeface="Lato Bold"/>
              </a:rPr>
              <a:t>ertoi</a:t>
            </a:r>
            <a:r>
              <a:rPr lang="en-US" b="true" sz="2753">
                <a:solidFill>
                  <a:srgbClr val="FBF9F1"/>
                </a:solidFill>
                <a:latin typeface="Lato Bold"/>
                <a:ea typeface="Lato Bold"/>
                <a:cs typeface="Lato Bold"/>
                <a:sym typeface="Lato Bold"/>
              </a:rPr>
              <a:t>r</a:t>
            </a:r>
            <a:r>
              <a:rPr lang="en-US" b="true" sz="2753">
                <a:solidFill>
                  <a:srgbClr val="FBF9F1"/>
                </a:solidFill>
                <a:latin typeface="Lato Bold"/>
                <a:ea typeface="Lato Bold"/>
                <a:cs typeface="Lato Bold"/>
                <a:sym typeface="Lato Bold"/>
              </a:rPr>
              <a:t>es statique</a:t>
            </a:r>
            <a:r>
              <a:rPr lang="en-US" b="true" sz="2753">
                <a:solidFill>
                  <a:srgbClr val="FBF9F1"/>
                </a:solidFill>
                <a:latin typeface="Lato Bold"/>
                <a:ea typeface="Lato Bold"/>
                <a:cs typeface="Lato Bold"/>
                <a:sym typeface="Lato Bold"/>
              </a:rPr>
              <a:t>s</a:t>
            </a:r>
            <a:r>
              <a:rPr lang="en-US" sz="2753">
                <a:solidFill>
                  <a:srgbClr val="FBF9F1"/>
                </a:solidFill>
                <a:latin typeface="Lato"/>
                <a:ea typeface="Lato"/>
                <a:cs typeface="Lato"/>
                <a:sym typeface="Lato"/>
              </a:rPr>
              <a:t> :</a:t>
            </a:r>
          </a:p>
          <a:p>
            <a:pPr algn="ctr">
              <a:lnSpc>
                <a:spcPts val="3854"/>
              </a:lnSpc>
              <a:spcBef>
                <a:spcPct val="0"/>
              </a:spcBef>
            </a:pP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J'a</a:t>
            </a:r>
            <a:r>
              <a:rPr lang="en-US" sz="2753">
                <a:solidFill>
                  <a:srgbClr val="FBF9F1"/>
                </a:solidFill>
                <a:latin typeface="Lato"/>
                <a:ea typeface="Lato"/>
                <a:cs typeface="Lato"/>
                <a:sym typeface="Lato"/>
              </a:rPr>
              <a:t>i</a:t>
            </a:r>
            <a:r>
              <a:rPr lang="en-US" sz="2753">
                <a:solidFill>
                  <a:srgbClr val="FBF9F1"/>
                </a:solidFill>
                <a:latin typeface="Lato"/>
                <a:ea typeface="Lato"/>
                <a:cs typeface="Lato"/>
                <a:sym typeface="Lato"/>
              </a:rPr>
              <a:t> ut</a:t>
            </a:r>
            <a:r>
              <a:rPr lang="en-US" sz="2753">
                <a:solidFill>
                  <a:srgbClr val="FBF9F1"/>
                </a:solidFill>
                <a:latin typeface="Lato"/>
                <a:ea typeface="Lato"/>
                <a:cs typeface="Lato"/>
                <a:sym typeface="Lato"/>
              </a:rPr>
              <a:t>il</a:t>
            </a:r>
            <a:r>
              <a:rPr lang="en-US" sz="2753">
                <a:solidFill>
                  <a:srgbClr val="FBF9F1"/>
                </a:solidFill>
                <a:latin typeface="Lato"/>
                <a:ea typeface="Lato"/>
                <a:cs typeface="Lato"/>
                <a:sym typeface="Lato"/>
              </a:rPr>
              <a:t>isé </a:t>
            </a:r>
            <a:r>
              <a:rPr lang="en-US" sz="2753">
                <a:solidFill>
                  <a:srgbClr val="FBF9F1"/>
                </a:solidFill>
                <a:latin typeface="Lato"/>
                <a:ea typeface="Lato"/>
                <a:cs typeface="Lato"/>
                <a:sym typeface="Lato"/>
              </a:rPr>
              <a:t>Expr</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ss</a:t>
            </a:r>
            <a:r>
              <a:rPr lang="en-US" sz="2753">
                <a:solidFill>
                  <a:srgbClr val="FBF9F1"/>
                </a:solidFill>
                <a:latin typeface="Lato"/>
                <a:ea typeface="Lato"/>
                <a:cs typeface="Lato"/>
                <a:sym typeface="Lato"/>
              </a:rPr>
              <a:t> pour défi</a:t>
            </a:r>
            <a:r>
              <a:rPr lang="en-US" sz="2753">
                <a:solidFill>
                  <a:srgbClr val="FBF9F1"/>
                </a:solidFill>
                <a:latin typeface="Lato"/>
                <a:ea typeface="Lato"/>
                <a:cs typeface="Lato"/>
                <a:sym typeface="Lato"/>
              </a:rPr>
              <a:t>n</a:t>
            </a:r>
            <a:r>
              <a:rPr lang="en-US" sz="2753">
                <a:solidFill>
                  <a:srgbClr val="FBF9F1"/>
                </a:solidFill>
                <a:latin typeface="Lato"/>
                <a:ea typeface="Lato"/>
                <a:cs typeface="Lato"/>
                <a:sym typeface="Lato"/>
              </a:rPr>
              <a:t>ir les </a:t>
            </a:r>
            <a:r>
              <a:rPr lang="en-US" sz="2753">
                <a:solidFill>
                  <a:srgbClr val="FBF9F1"/>
                </a:solidFill>
                <a:latin typeface="Lato"/>
                <a:ea typeface="Lato"/>
                <a:cs typeface="Lato"/>
                <a:sym typeface="Lato"/>
              </a:rPr>
              <a:t>rout</a:t>
            </a:r>
            <a:r>
              <a:rPr lang="en-US" sz="2753">
                <a:solidFill>
                  <a:srgbClr val="FBF9F1"/>
                </a:solidFill>
                <a:latin typeface="Lato"/>
                <a:ea typeface="Lato"/>
                <a:cs typeface="Lato"/>
                <a:sym typeface="Lato"/>
              </a:rPr>
              <a:t>es et</a:t>
            </a:r>
            <a:r>
              <a:rPr lang="en-US" sz="2753">
                <a:solidFill>
                  <a:srgbClr val="FBF9F1"/>
                </a:solidFill>
                <a:latin typeface="Lato"/>
                <a:ea typeface="Lato"/>
                <a:cs typeface="Lato"/>
                <a:sym typeface="Lato"/>
              </a:rPr>
              <a:t> serv</a:t>
            </a:r>
            <a:r>
              <a:rPr lang="en-US" sz="2753">
                <a:solidFill>
                  <a:srgbClr val="FBF9F1"/>
                </a:solidFill>
                <a:latin typeface="Lato"/>
                <a:ea typeface="Lato"/>
                <a:cs typeface="Lato"/>
                <a:sym typeface="Lato"/>
              </a:rPr>
              <a:t>ir </a:t>
            </a:r>
            <a:r>
              <a:rPr lang="en-US" sz="2753">
                <a:solidFill>
                  <a:srgbClr val="FBF9F1"/>
                </a:solidFill>
                <a:latin typeface="Lato"/>
                <a:ea typeface="Lato"/>
                <a:cs typeface="Lato"/>
                <a:sym typeface="Lato"/>
              </a:rPr>
              <a:t>l</a:t>
            </a:r>
            <a:r>
              <a:rPr lang="en-US" sz="2753">
                <a:solidFill>
                  <a:srgbClr val="FBF9F1"/>
                </a:solidFill>
                <a:latin typeface="Lato"/>
                <a:ea typeface="Lato"/>
                <a:cs typeface="Lato"/>
                <a:sym typeface="Lato"/>
              </a:rPr>
              <a:t>es fichiers d</a:t>
            </a:r>
            <a:r>
              <a:rPr lang="en-US" sz="2753">
                <a:solidFill>
                  <a:srgbClr val="FBF9F1"/>
                </a:solidFill>
                <a:latin typeface="Lato"/>
                <a:ea typeface="Lato"/>
                <a:cs typeface="Lato"/>
                <a:sym typeface="Lato"/>
              </a:rPr>
              <a:t>u répertoir</a:t>
            </a:r>
            <a:r>
              <a:rPr lang="en-US" sz="2753">
                <a:solidFill>
                  <a:srgbClr val="FBF9F1"/>
                </a:solidFill>
                <a:latin typeface="Lato"/>
                <a:ea typeface="Lato"/>
                <a:cs typeface="Lato"/>
                <a:sym typeface="Lato"/>
              </a:rPr>
              <a:t>e uploads de manière sta</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i</a:t>
            </a:r>
            <a:r>
              <a:rPr lang="en-US" sz="2753">
                <a:solidFill>
                  <a:srgbClr val="FBF9F1"/>
                </a:solidFill>
                <a:latin typeface="Lato"/>
                <a:ea typeface="Lato"/>
                <a:cs typeface="Lato"/>
                <a:sym typeface="Lato"/>
              </a:rPr>
              <a:t>que.</a:t>
            </a:r>
          </a:p>
          <a:p>
            <a:pPr algn="ctr">
              <a:lnSpc>
                <a:spcPts val="3854"/>
              </a:lnSpc>
              <a:spcBef>
                <a:spcPct val="0"/>
              </a:spcBef>
            </a:pPr>
          </a:p>
          <a:p>
            <a:pPr algn="ctr">
              <a:lnSpc>
                <a:spcPts val="3854"/>
              </a:lnSpc>
              <a:spcBef>
                <a:spcPct val="0"/>
              </a:spcBef>
            </a:pPr>
            <a:r>
              <a:rPr lang="en-US" b="true" sz="2753">
                <a:solidFill>
                  <a:srgbClr val="FBF9F1"/>
                </a:solidFill>
                <a:latin typeface="Lato Bold"/>
                <a:ea typeface="Lato Bold"/>
                <a:cs typeface="Lato Bold"/>
                <a:sym typeface="Lato Bold"/>
              </a:rPr>
              <a:t>U</a:t>
            </a:r>
            <a:r>
              <a:rPr lang="en-US" b="true" sz="2753">
                <a:solidFill>
                  <a:srgbClr val="FBF9F1"/>
                </a:solidFill>
                <a:latin typeface="Lato Bold"/>
                <a:ea typeface="Lato Bold"/>
                <a:cs typeface="Lato Bold"/>
                <a:sym typeface="Lato Bold"/>
              </a:rPr>
              <a:t>tili</a:t>
            </a:r>
            <a:r>
              <a:rPr lang="en-US" b="true" sz="2753">
                <a:solidFill>
                  <a:srgbClr val="FBF9F1"/>
                </a:solidFill>
                <a:latin typeface="Lato Bold"/>
                <a:ea typeface="Lato Bold"/>
                <a:cs typeface="Lato Bold"/>
                <a:sym typeface="Lato Bold"/>
              </a:rPr>
              <a:t>s</a:t>
            </a:r>
            <a:r>
              <a:rPr lang="en-US" b="true" sz="2753">
                <a:solidFill>
                  <a:srgbClr val="FBF9F1"/>
                </a:solidFill>
                <a:latin typeface="Lato Bold"/>
                <a:ea typeface="Lato Bold"/>
                <a:cs typeface="Lato Bold"/>
                <a:sym typeface="Lato Bold"/>
              </a:rPr>
              <a:t>ation de CORS</a:t>
            </a:r>
            <a:r>
              <a:rPr lang="en-US" sz="2753">
                <a:solidFill>
                  <a:srgbClr val="FBF9F1"/>
                </a:solidFill>
                <a:latin typeface="Lato"/>
                <a:ea typeface="Lato"/>
                <a:cs typeface="Lato"/>
                <a:sym typeface="Lato"/>
              </a:rPr>
              <a:t> :</a:t>
            </a:r>
          </a:p>
          <a:p>
            <a:pPr algn="ctr">
              <a:lnSpc>
                <a:spcPts val="3854"/>
              </a:lnSpc>
              <a:spcBef>
                <a:spcPct val="0"/>
              </a:spcBef>
            </a:pP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Le mi</a:t>
            </a:r>
            <a:r>
              <a:rPr lang="en-US" sz="2753">
                <a:solidFill>
                  <a:srgbClr val="FBF9F1"/>
                </a:solidFill>
                <a:latin typeface="Lato"/>
                <a:ea typeface="Lato"/>
                <a:cs typeface="Lato"/>
                <a:sym typeface="Lato"/>
              </a:rPr>
              <a:t>dd</a:t>
            </a:r>
            <a:r>
              <a:rPr lang="en-US" sz="2753">
                <a:solidFill>
                  <a:srgbClr val="FBF9F1"/>
                </a:solidFill>
                <a:latin typeface="Lato"/>
                <a:ea typeface="Lato"/>
                <a:cs typeface="Lato"/>
                <a:sym typeface="Lato"/>
              </a:rPr>
              <a:t>leware cors() a été ut</a:t>
            </a:r>
            <a:r>
              <a:rPr lang="en-US" sz="2753">
                <a:solidFill>
                  <a:srgbClr val="FBF9F1"/>
                </a:solidFill>
                <a:latin typeface="Lato"/>
                <a:ea typeface="Lato"/>
                <a:cs typeface="Lato"/>
                <a:sym typeface="Lato"/>
              </a:rPr>
              <a:t>ili</a:t>
            </a:r>
            <a:r>
              <a:rPr lang="en-US" sz="2753">
                <a:solidFill>
                  <a:srgbClr val="FBF9F1"/>
                </a:solidFill>
                <a:latin typeface="Lato"/>
                <a:ea typeface="Lato"/>
                <a:cs typeface="Lato"/>
                <a:sym typeface="Lato"/>
              </a:rPr>
              <a:t>sé pour </a:t>
            </a:r>
            <a:r>
              <a:rPr lang="en-US" sz="2753">
                <a:solidFill>
                  <a:srgbClr val="FBF9F1"/>
                </a:solidFill>
                <a:latin typeface="Lato"/>
                <a:ea typeface="Lato"/>
                <a:cs typeface="Lato"/>
                <a:sym typeface="Lato"/>
              </a:rPr>
              <a:t>p</a:t>
            </a:r>
            <a:r>
              <a:rPr lang="en-US" sz="2753">
                <a:solidFill>
                  <a:srgbClr val="FBF9F1"/>
                </a:solidFill>
                <a:latin typeface="Lato"/>
                <a:ea typeface="Lato"/>
                <a:cs typeface="Lato"/>
                <a:sym typeface="Lato"/>
              </a:rPr>
              <a:t>er</a:t>
            </a:r>
            <a:r>
              <a:rPr lang="en-US" sz="2753">
                <a:solidFill>
                  <a:srgbClr val="FBF9F1"/>
                </a:solidFill>
                <a:latin typeface="Lato"/>
                <a:ea typeface="Lato"/>
                <a:cs typeface="Lato"/>
                <a:sym typeface="Lato"/>
              </a:rPr>
              <a:t>m</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re</a:t>
            </a:r>
            <a:r>
              <a:rPr lang="en-US" sz="2753">
                <a:solidFill>
                  <a:srgbClr val="FBF9F1"/>
                </a:solidFill>
                <a:latin typeface="Lato"/>
                <a:ea typeface="Lato"/>
                <a:cs typeface="Lato"/>
                <a:sym typeface="Lato"/>
              </a:rPr>
              <a:t> le par</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a</a:t>
            </a:r>
            <a:r>
              <a:rPr lang="en-US" sz="2753">
                <a:solidFill>
                  <a:srgbClr val="FBF9F1"/>
                </a:solidFill>
                <a:latin typeface="Lato"/>
                <a:ea typeface="Lato"/>
                <a:cs typeface="Lato"/>
                <a:sym typeface="Lato"/>
              </a:rPr>
              <a:t>ge d</a:t>
            </a:r>
            <a:r>
              <a:rPr lang="en-US" sz="2753">
                <a:solidFill>
                  <a:srgbClr val="FBF9F1"/>
                </a:solidFill>
                <a:latin typeface="Lato"/>
                <a:ea typeface="Lato"/>
                <a:cs typeface="Lato"/>
                <a:sym typeface="Lato"/>
              </a:rPr>
              <a:t>e </a:t>
            </a:r>
            <a:r>
              <a:rPr lang="en-US" sz="2753">
                <a:solidFill>
                  <a:srgbClr val="FBF9F1"/>
                </a:solidFill>
                <a:latin typeface="Lato"/>
                <a:ea typeface="Lato"/>
                <a:cs typeface="Lato"/>
                <a:sym typeface="Lato"/>
              </a:rPr>
              <a:t>resso</a:t>
            </a:r>
            <a:r>
              <a:rPr lang="en-US" sz="2753">
                <a:solidFill>
                  <a:srgbClr val="FBF9F1"/>
                </a:solidFill>
                <a:latin typeface="Lato"/>
                <a:ea typeface="Lato"/>
                <a:cs typeface="Lato"/>
                <a:sym typeface="Lato"/>
              </a:rPr>
              <a:t>u</a:t>
            </a:r>
            <a:r>
              <a:rPr lang="en-US" sz="2753">
                <a:solidFill>
                  <a:srgbClr val="FBF9F1"/>
                </a:solidFill>
                <a:latin typeface="Lato"/>
                <a:ea typeface="Lato"/>
                <a:cs typeface="Lato"/>
                <a:sym typeface="Lato"/>
              </a:rPr>
              <a:t>rce</a:t>
            </a:r>
            <a:r>
              <a:rPr lang="en-US" sz="2753">
                <a:solidFill>
                  <a:srgbClr val="FBF9F1"/>
                </a:solidFill>
                <a:latin typeface="Lato"/>
                <a:ea typeface="Lato"/>
                <a:cs typeface="Lato"/>
                <a:sym typeface="Lato"/>
              </a:rPr>
              <a:t>s </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ntre di</a:t>
            </a:r>
            <a:r>
              <a:rPr lang="en-US" sz="2753">
                <a:solidFill>
                  <a:srgbClr val="FBF9F1"/>
                </a:solidFill>
                <a:latin typeface="Lato"/>
                <a:ea typeface="Lato"/>
                <a:cs typeface="Lato"/>
                <a:sym typeface="Lato"/>
              </a:rPr>
              <a:t>fféren</a:t>
            </a:r>
            <a:r>
              <a:rPr lang="en-US" sz="2753">
                <a:solidFill>
                  <a:srgbClr val="FBF9F1"/>
                </a:solidFill>
                <a:latin typeface="Lato"/>
                <a:ea typeface="Lato"/>
                <a:cs typeface="Lato"/>
                <a:sym typeface="Lato"/>
              </a:rPr>
              <a:t>t</a:t>
            </a:r>
            <a:r>
              <a:rPr lang="en-US" sz="2753">
                <a:solidFill>
                  <a:srgbClr val="FBF9F1"/>
                </a:solidFill>
                <a:latin typeface="Lato"/>
                <a:ea typeface="Lato"/>
                <a:cs typeface="Lato"/>
                <a:sym typeface="Lato"/>
              </a:rPr>
              <a:t>es or</a:t>
            </a:r>
            <a:r>
              <a:rPr lang="en-US" sz="2753">
                <a:solidFill>
                  <a:srgbClr val="FBF9F1"/>
                </a:solidFill>
                <a:latin typeface="Lato"/>
                <a:ea typeface="Lato"/>
                <a:cs typeface="Lato"/>
                <a:sym typeface="Lato"/>
              </a:rPr>
              <a:t>i</a:t>
            </a:r>
            <a:r>
              <a:rPr lang="en-US" sz="2753">
                <a:solidFill>
                  <a:srgbClr val="FBF9F1"/>
                </a:solidFill>
                <a:latin typeface="Lato"/>
                <a:ea typeface="Lato"/>
                <a:cs typeface="Lato"/>
                <a:sym typeface="Lato"/>
              </a:rPr>
              <a:t>gin</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s</a:t>
            </a:r>
            <a:r>
              <a:rPr lang="en-US" sz="2753">
                <a:solidFill>
                  <a:srgbClr val="FBF9F1"/>
                </a:solidFill>
                <a:latin typeface="Lato"/>
                <a:ea typeface="Lato"/>
                <a:cs typeface="Lato"/>
                <a:sym typeface="Lato"/>
              </a:rPr>
              <a:t>.</a:t>
            </a:r>
          </a:p>
          <a:p>
            <a:pPr algn="ctr">
              <a:lnSpc>
                <a:spcPts val="3854"/>
              </a:lnSpc>
              <a:spcBef>
                <a:spcPct val="0"/>
              </a:spcBef>
            </a:pPr>
          </a:p>
          <a:p>
            <a:pPr algn="ctr">
              <a:lnSpc>
                <a:spcPts val="3854"/>
              </a:lnSpc>
              <a:spcBef>
                <a:spcPct val="0"/>
              </a:spcBef>
            </a:pPr>
            <a:r>
              <a:rPr lang="en-US" b="true" sz="2753">
                <a:solidFill>
                  <a:srgbClr val="FBF9F1"/>
                </a:solidFill>
                <a:latin typeface="Lato Bold"/>
                <a:ea typeface="Lato Bold"/>
                <a:cs typeface="Lato Bold"/>
                <a:sym typeface="Lato Bold"/>
              </a:rPr>
              <a:t>Configuration de</a:t>
            </a:r>
            <a:r>
              <a:rPr lang="en-US" b="true" sz="2753">
                <a:solidFill>
                  <a:srgbClr val="FBF9F1"/>
                </a:solidFill>
                <a:latin typeface="Lato Bold"/>
                <a:ea typeface="Lato Bold"/>
                <a:cs typeface="Lato Bold"/>
                <a:sym typeface="Lato Bold"/>
              </a:rPr>
              <a:t>s en-têtes CORS pour</a:t>
            </a:r>
            <a:r>
              <a:rPr lang="en-US" b="true" sz="2753">
                <a:solidFill>
                  <a:srgbClr val="FBF9F1"/>
                </a:solidFill>
                <a:latin typeface="Lato Bold"/>
                <a:ea typeface="Lato Bold"/>
                <a:cs typeface="Lato Bold"/>
                <a:sym typeface="Lato Bold"/>
              </a:rPr>
              <a:t> l</a:t>
            </a:r>
            <a:r>
              <a:rPr lang="en-US" b="true" sz="2753">
                <a:solidFill>
                  <a:srgbClr val="FBF9F1"/>
                </a:solidFill>
                <a:latin typeface="Lato Bold"/>
                <a:ea typeface="Lato Bold"/>
                <a:cs typeface="Lato Bold"/>
                <a:sym typeface="Lato Bold"/>
              </a:rPr>
              <a:t>es</a:t>
            </a:r>
            <a:r>
              <a:rPr lang="en-US" b="true" sz="2753">
                <a:solidFill>
                  <a:srgbClr val="FBF9F1"/>
                </a:solidFill>
                <a:latin typeface="Lato Bold"/>
                <a:ea typeface="Lato Bold"/>
                <a:cs typeface="Lato Bold"/>
                <a:sym typeface="Lato Bold"/>
              </a:rPr>
              <a:t> </a:t>
            </a:r>
            <a:r>
              <a:rPr lang="en-US" b="true" sz="2753">
                <a:solidFill>
                  <a:srgbClr val="FBF9F1"/>
                </a:solidFill>
                <a:latin typeface="Lato Bold"/>
                <a:ea typeface="Lato Bold"/>
                <a:cs typeface="Lato Bold"/>
                <a:sym typeface="Lato Bold"/>
              </a:rPr>
              <a:t>requêt</a:t>
            </a:r>
            <a:r>
              <a:rPr lang="en-US" b="true" sz="2753">
                <a:solidFill>
                  <a:srgbClr val="FBF9F1"/>
                </a:solidFill>
                <a:latin typeface="Lato Bold"/>
                <a:ea typeface="Lato Bold"/>
                <a:cs typeface="Lato Bold"/>
                <a:sym typeface="Lato Bold"/>
              </a:rPr>
              <a:t>e</a:t>
            </a:r>
            <a:r>
              <a:rPr lang="en-US" b="true" sz="2753">
                <a:solidFill>
                  <a:srgbClr val="FBF9F1"/>
                </a:solidFill>
                <a:latin typeface="Lato Bold"/>
                <a:ea typeface="Lato Bold"/>
                <a:cs typeface="Lato Bold"/>
                <a:sym typeface="Lato Bold"/>
              </a:rPr>
              <a:t>s OPTIONS</a:t>
            </a:r>
            <a:r>
              <a:rPr lang="en-US" sz="2753">
                <a:solidFill>
                  <a:srgbClr val="FBF9F1"/>
                </a:solidFill>
                <a:latin typeface="Lato"/>
                <a:ea typeface="Lato"/>
                <a:cs typeface="Lato"/>
                <a:sym typeface="Lato"/>
              </a:rPr>
              <a:t> :</a:t>
            </a:r>
          </a:p>
          <a:p>
            <a:pPr algn="ctr">
              <a:lnSpc>
                <a:spcPts val="3854"/>
              </a:lnSpc>
              <a:spcBef>
                <a:spcPct val="0"/>
              </a:spcBef>
            </a:pPr>
          </a:p>
          <a:p>
            <a:pPr algn="ctr" marL="594373" indent="-297187" lvl="1">
              <a:lnSpc>
                <a:spcPts val="3854"/>
              </a:lnSpc>
              <a:spcBef>
                <a:spcPct val="0"/>
              </a:spcBef>
              <a:buFont typeface="Arial"/>
              <a:buChar char="•"/>
            </a:pPr>
            <a:r>
              <a:rPr lang="en-US" sz="2753">
                <a:solidFill>
                  <a:srgbClr val="FBF9F1"/>
                </a:solidFill>
                <a:latin typeface="Lato"/>
                <a:ea typeface="Lato"/>
                <a:cs typeface="Lato"/>
                <a:sym typeface="Lato"/>
              </a:rPr>
              <a:t>J'</a:t>
            </a:r>
            <a:r>
              <a:rPr lang="en-US" sz="2753">
                <a:solidFill>
                  <a:srgbClr val="FBF9F1"/>
                </a:solidFill>
                <a:latin typeface="Lato"/>
                <a:ea typeface="Lato"/>
                <a:cs typeface="Lato"/>
                <a:sym typeface="Lato"/>
              </a:rPr>
              <a:t>ai</a:t>
            </a:r>
            <a:r>
              <a:rPr lang="en-US" sz="2753">
                <a:solidFill>
                  <a:srgbClr val="FBF9F1"/>
                </a:solidFill>
                <a:latin typeface="Lato"/>
                <a:ea typeface="Lato"/>
                <a:cs typeface="Lato"/>
                <a:sym typeface="Lato"/>
              </a:rPr>
              <a:t> c</a:t>
            </a:r>
            <a:r>
              <a:rPr lang="en-US" sz="2753">
                <a:solidFill>
                  <a:srgbClr val="FBF9F1"/>
                </a:solidFill>
                <a:latin typeface="Lato"/>
                <a:ea typeface="Lato"/>
                <a:cs typeface="Lato"/>
                <a:sym typeface="Lato"/>
              </a:rPr>
              <a:t>on</a:t>
            </a:r>
            <a:r>
              <a:rPr lang="en-US" sz="2753">
                <a:solidFill>
                  <a:srgbClr val="FBF9F1"/>
                </a:solidFill>
                <a:latin typeface="Lato"/>
                <a:ea typeface="Lato"/>
                <a:cs typeface="Lato"/>
                <a:sym typeface="Lato"/>
              </a:rPr>
              <a:t>figuré</a:t>
            </a:r>
            <a:r>
              <a:rPr lang="en-US" sz="2753">
                <a:solidFill>
                  <a:srgbClr val="FBF9F1"/>
                </a:solidFill>
                <a:latin typeface="Lato"/>
                <a:ea typeface="Lato"/>
                <a:cs typeface="Lato"/>
                <a:sym typeface="Lato"/>
              </a:rPr>
              <a:t> les en-têtes de </a:t>
            </a:r>
            <a:r>
              <a:rPr lang="en-US" sz="2753">
                <a:solidFill>
                  <a:srgbClr val="FBF9F1"/>
                </a:solidFill>
                <a:latin typeface="Lato"/>
                <a:ea typeface="Lato"/>
                <a:cs typeface="Lato"/>
                <a:sym typeface="Lato"/>
              </a:rPr>
              <a:t>rép</a:t>
            </a:r>
            <a:r>
              <a:rPr lang="en-US" sz="2753">
                <a:solidFill>
                  <a:srgbClr val="FBF9F1"/>
                </a:solidFill>
                <a:latin typeface="Lato"/>
                <a:ea typeface="Lato"/>
                <a:cs typeface="Lato"/>
                <a:sym typeface="Lato"/>
              </a:rPr>
              <a:t>on</a:t>
            </a:r>
            <a:r>
              <a:rPr lang="en-US" sz="2753">
                <a:solidFill>
                  <a:srgbClr val="FBF9F1"/>
                </a:solidFill>
                <a:latin typeface="Lato"/>
                <a:ea typeface="Lato"/>
                <a:cs typeface="Lato"/>
                <a:sym typeface="Lato"/>
              </a:rPr>
              <a:t>s</a:t>
            </a:r>
            <a:r>
              <a:rPr lang="en-US" sz="2753">
                <a:solidFill>
                  <a:srgbClr val="FBF9F1"/>
                </a:solidFill>
                <a:latin typeface="Lato"/>
                <a:ea typeface="Lato"/>
                <a:cs typeface="Lato"/>
                <a:sym typeface="Lato"/>
              </a:rPr>
              <a:t>e pour </a:t>
            </a:r>
            <a:r>
              <a:rPr lang="en-US" sz="2753">
                <a:solidFill>
                  <a:srgbClr val="FBF9F1"/>
                </a:solidFill>
                <a:latin typeface="Lato"/>
                <a:ea typeface="Lato"/>
                <a:cs typeface="Lato"/>
                <a:sym typeface="Lato"/>
              </a:rPr>
              <a:t>les requêtes OPTIONS af</a:t>
            </a:r>
            <a:r>
              <a:rPr lang="en-US" sz="2753">
                <a:solidFill>
                  <a:srgbClr val="FBF9F1"/>
                </a:solidFill>
                <a:latin typeface="Lato"/>
                <a:ea typeface="Lato"/>
                <a:cs typeface="Lato"/>
                <a:sym typeface="Lato"/>
              </a:rPr>
              <a:t>in</a:t>
            </a:r>
            <a:r>
              <a:rPr lang="en-US" sz="2753">
                <a:solidFill>
                  <a:srgbClr val="FBF9F1"/>
                </a:solidFill>
                <a:latin typeface="Lato"/>
                <a:ea typeface="Lato"/>
                <a:cs typeface="Lato"/>
                <a:sym typeface="Lato"/>
              </a:rPr>
              <a:t> d'éviter </a:t>
            </a:r>
            <a:r>
              <a:rPr lang="en-US" sz="2753">
                <a:solidFill>
                  <a:srgbClr val="FBF9F1"/>
                </a:solidFill>
                <a:latin typeface="Lato"/>
                <a:ea typeface="Lato"/>
                <a:cs typeface="Lato"/>
                <a:sym typeface="Lato"/>
              </a:rPr>
              <a:t>l</a:t>
            </a:r>
            <a:r>
              <a:rPr lang="en-US" sz="2753">
                <a:solidFill>
                  <a:srgbClr val="FBF9F1"/>
                </a:solidFill>
                <a:latin typeface="Lato"/>
                <a:ea typeface="Lato"/>
                <a:cs typeface="Lato"/>
                <a:sym typeface="Lato"/>
              </a:rPr>
              <a:t>es erre</a:t>
            </a:r>
            <a:r>
              <a:rPr lang="en-US" sz="2753">
                <a:solidFill>
                  <a:srgbClr val="FBF9F1"/>
                </a:solidFill>
                <a:latin typeface="Lato"/>
                <a:ea typeface="Lato"/>
                <a:cs typeface="Lato"/>
                <a:sym typeface="Lato"/>
              </a:rPr>
              <a:t>ur</a:t>
            </a:r>
            <a:r>
              <a:rPr lang="en-US" sz="2753">
                <a:solidFill>
                  <a:srgbClr val="FBF9F1"/>
                </a:solidFill>
                <a:latin typeface="Lato"/>
                <a:ea typeface="Lato"/>
                <a:cs typeface="Lato"/>
                <a:sym typeface="Lato"/>
              </a:rPr>
              <a:t>s lié</a:t>
            </a:r>
            <a:r>
              <a:rPr lang="en-US" sz="2753">
                <a:solidFill>
                  <a:srgbClr val="FBF9F1"/>
                </a:solidFill>
                <a:latin typeface="Lato"/>
                <a:ea typeface="Lato"/>
                <a:cs typeface="Lato"/>
                <a:sym typeface="Lato"/>
              </a:rPr>
              <a:t>e</a:t>
            </a:r>
            <a:r>
              <a:rPr lang="en-US" sz="2753">
                <a:solidFill>
                  <a:srgbClr val="FBF9F1"/>
                </a:solidFill>
                <a:latin typeface="Lato"/>
                <a:ea typeface="Lato"/>
                <a:cs typeface="Lato"/>
                <a:sym typeface="Lato"/>
              </a:rPr>
              <a:t>s aux</a:t>
            </a:r>
            <a:r>
              <a:rPr lang="en-US" sz="2753">
                <a:solidFill>
                  <a:srgbClr val="FBF9F1"/>
                </a:solidFill>
                <a:latin typeface="Lato"/>
                <a:ea typeface="Lato"/>
                <a:cs typeface="Lato"/>
                <a:sym typeface="Lato"/>
              </a:rPr>
              <a:t> </a:t>
            </a:r>
            <a:r>
              <a:rPr lang="en-US" sz="2753">
                <a:solidFill>
                  <a:srgbClr val="FBF9F1"/>
                </a:solidFill>
                <a:latin typeface="Lato"/>
                <a:ea typeface="Lato"/>
                <a:cs typeface="Lato"/>
                <a:sym typeface="Lato"/>
              </a:rPr>
              <a:t>po</a:t>
            </a:r>
            <a:r>
              <a:rPr lang="en-US" sz="2753">
                <a:solidFill>
                  <a:srgbClr val="FBF9F1"/>
                </a:solidFill>
                <a:latin typeface="Lato"/>
                <a:ea typeface="Lato"/>
                <a:cs typeface="Lato"/>
                <a:sym typeface="Lato"/>
              </a:rPr>
              <a:t>l</a:t>
            </a:r>
            <a:r>
              <a:rPr lang="en-US" sz="2753">
                <a:solidFill>
                  <a:srgbClr val="FBF9F1"/>
                </a:solidFill>
                <a:latin typeface="Lato"/>
                <a:ea typeface="Lato"/>
                <a:cs typeface="Lato"/>
                <a:sym typeface="Lato"/>
              </a:rPr>
              <a:t>itiqu</a:t>
            </a:r>
            <a:r>
              <a:rPr lang="en-US" sz="2753">
                <a:solidFill>
                  <a:srgbClr val="FBF9F1"/>
                </a:solidFill>
                <a:latin typeface="Lato"/>
                <a:ea typeface="Lato"/>
                <a:cs typeface="Lato"/>
                <a:sym typeface="Lato"/>
              </a:rPr>
              <a:t>es CORS.</a:t>
            </a:r>
          </a:p>
          <a:p>
            <a:pPr algn="ctr">
              <a:lnSpc>
                <a:spcPts val="3854"/>
              </a:lnSpc>
              <a:spcBef>
                <a:spcPct val="0"/>
              </a:spcBef>
            </a:pPr>
          </a:p>
        </p:txBody>
      </p:sp>
      <p:sp>
        <p:nvSpPr>
          <p:cNvPr name="Freeform 4" id="4"/>
          <p:cNvSpPr/>
          <p:nvPr/>
        </p:nvSpPr>
        <p:spPr>
          <a:xfrm flipH="false" flipV="false" rot="0">
            <a:off x="16811090"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35510"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105092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SOMMAIRE</a:t>
            </a:r>
          </a:p>
        </p:txBody>
      </p:sp>
      <p:sp>
        <p:nvSpPr>
          <p:cNvPr name="TextBox 9" id="9"/>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Présentation personnelle </a:t>
            </a:r>
          </a:p>
        </p:txBody>
      </p:sp>
      <p:sp>
        <p:nvSpPr>
          <p:cNvPr name="TextBox 10" id="10"/>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a:t>
            </a:r>
          </a:p>
        </p:txBody>
      </p:sp>
      <p:sp>
        <p:nvSpPr>
          <p:cNvPr name="TextBox 11" id="11"/>
          <p:cNvSpPr txBox="true"/>
          <p:nvPr/>
        </p:nvSpPr>
        <p:spPr>
          <a:xfrm rot="0">
            <a:off x="2224052" y="4628482"/>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Introduction</a:t>
            </a:r>
          </a:p>
        </p:txBody>
      </p:sp>
      <p:sp>
        <p:nvSpPr>
          <p:cNvPr name="TextBox 12" id="12"/>
          <p:cNvSpPr txBox="true"/>
          <p:nvPr/>
        </p:nvSpPr>
        <p:spPr>
          <a:xfrm rot="0">
            <a:off x="1525526" y="4628482"/>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2</a:t>
            </a:r>
          </a:p>
        </p:txBody>
      </p:sp>
      <p:sp>
        <p:nvSpPr>
          <p:cNvPr name="TextBox 13" id="13"/>
          <p:cNvSpPr txBox="true"/>
          <p:nvPr/>
        </p:nvSpPr>
        <p:spPr>
          <a:xfrm rot="0">
            <a:off x="2224052" y="5317457"/>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Présentation du projet </a:t>
            </a:r>
          </a:p>
        </p:txBody>
      </p:sp>
      <p:sp>
        <p:nvSpPr>
          <p:cNvPr name="TextBox 14" id="14"/>
          <p:cNvSpPr txBox="true"/>
          <p:nvPr/>
        </p:nvSpPr>
        <p:spPr>
          <a:xfrm rot="0">
            <a:off x="1525526" y="5317457"/>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a:t>
            </a:r>
          </a:p>
        </p:txBody>
      </p:sp>
      <p:sp>
        <p:nvSpPr>
          <p:cNvPr name="TextBox 15" id="15"/>
          <p:cNvSpPr txBox="true"/>
          <p:nvPr/>
        </p:nvSpPr>
        <p:spPr>
          <a:xfrm rot="0">
            <a:off x="2224052" y="60064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Technologies utilisées </a:t>
            </a:r>
          </a:p>
        </p:txBody>
      </p:sp>
      <p:sp>
        <p:nvSpPr>
          <p:cNvPr name="TextBox 16" id="16"/>
          <p:cNvSpPr txBox="true"/>
          <p:nvPr/>
        </p:nvSpPr>
        <p:spPr>
          <a:xfrm rot="0">
            <a:off x="1525526" y="60064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4</a:t>
            </a:r>
          </a:p>
        </p:txBody>
      </p:sp>
      <p:sp>
        <p:nvSpPr>
          <p:cNvPr name="TextBox 17" id="17"/>
          <p:cNvSpPr txBox="true"/>
          <p:nvPr/>
        </p:nvSpPr>
        <p:spPr>
          <a:xfrm rot="0">
            <a:off x="2224052" y="6695408"/>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Architecture du projet </a:t>
            </a:r>
          </a:p>
        </p:txBody>
      </p:sp>
      <p:sp>
        <p:nvSpPr>
          <p:cNvPr name="TextBox 18" id="18"/>
          <p:cNvSpPr txBox="true"/>
          <p:nvPr/>
        </p:nvSpPr>
        <p:spPr>
          <a:xfrm rot="0">
            <a:off x="1525526" y="6695408"/>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5</a:t>
            </a:r>
          </a:p>
        </p:txBody>
      </p:sp>
      <p:sp>
        <p:nvSpPr>
          <p:cNvPr name="TextBox 19" id="19"/>
          <p:cNvSpPr txBox="true"/>
          <p:nvPr/>
        </p:nvSpPr>
        <p:spPr>
          <a:xfrm rot="0">
            <a:off x="2224052" y="8067008"/>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Processus de développement </a:t>
            </a:r>
          </a:p>
        </p:txBody>
      </p:sp>
      <p:sp>
        <p:nvSpPr>
          <p:cNvPr name="TextBox 20" id="20"/>
          <p:cNvSpPr txBox="true"/>
          <p:nvPr/>
        </p:nvSpPr>
        <p:spPr>
          <a:xfrm rot="0">
            <a:off x="1525526" y="738438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6</a:t>
            </a:r>
          </a:p>
        </p:txBody>
      </p:sp>
      <p:sp>
        <p:nvSpPr>
          <p:cNvPr name="TextBox 21" id="21"/>
          <p:cNvSpPr txBox="true"/>
          <p:nvPr/>
        </p:nvSpPr>
        <p:spPr>
          <a:xfrm rot="0">
            <a:off x="9519730" y="4628482"/>
            <a:ext cx="6419069"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Présentation des principales fonctionnalités</a:t>
            </a:r>
          </a:p>
        </p:txBody>
      </p:sp>
      <p:sp>
        <p:nvSpPr>
          <p:cNvPr name="TextBox 22" id="22"/>
          <p:cNvSpPr txBox="true"/>
          <p:nvPr/>
        </p:nvSpPr>
        <p:spPr>
          <a:xfrm rot="0">
            <a:off x="1525526" y="8073358"/>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7</a:t>
            </a:r>
          </a:p>
        </p:txBody>
      </p:sp>
      <p:sp>
        <p:nvSpPr>
          <p:cNvPr name="TextBox 23" id="23"/>
          <p:cNvSpPr txBox="true"/>
          <p:nvPr/>
        </p:nvSpPr>
        <p:spPr>
          <a:xfrm rot="0">
            <a:off x="8817996" y="3920457"/>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8</a:t>
            </a:r>
          </a:p>
        </p:txBody>
      </p:sp>
      <p:sp>
        <p:nvSpPr>
          <p:cNvPr name="TextBox 24" id="24"/>
          <p:cNvSpPr txBox="true"/>
          <p:nvPr/>
        </p:nvSpPr>
        <p:spPr>
          <a:xfrm rot="0">
            <a:off x="9519730" y="5307932"/>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Démonstration </a:t>
            </a:r>
          </a:p>
        </p:txBody>
      </p:sp>
      <p:sp>
        <p:nvSpPr>
          <p:cNvPr name="TextBox 25" id="25"/>
          <p:cNvSpPr txBox="true"/>
          <p:nvPr/>
        </p:nvSpPr>
        <p:spPr>
          <a:xfrm rot="0">
            <a:off x="8817996" y="4628482"/>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9</a:t>
            </a:r>
          </a:p>
        </p:txBody>
      </p:sp>
      <p:sp>
        <p:nvSpPr>
          <p:cNvPr name="TextBox 26" id="26"/>
          <p:cNvSpPr txBox="true"/>
          <p:nvPr/>
        </p:nvSpPr>
        <p:spPr>
          <a:xfrm rot="0">
            <a:off x="9519730" y="60064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Objectifs atteint ?</a:t>
            </a:r>
          </a:p>
        </p:txBody>
      </p:sp>
      <p:sp>
        <p:nvSpPr>
          <p:cNvPr name="TextBox 27" id="27"/>
          <p:cNvSpPr txBox="true"/>
          <p:nvPr/>
        </p:nvSpPr>
        <p:spPr>
          <a:xfrm rot="0">
            <a:off x="2224052" y="73843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Diagramme ERD</a:t>
            </a:r>
          </a:p>
        </p:txBody>
      </p:sp>
      <p:sp>
        <p:nvSpPr>
          <p:cNvPr name="TextBox 28" id="28"/>
          <p:cNvSpPr txBox="true"/>
          <p:nvPr/>
        </p:nvSpPr>
        <p:spPr>
          <a:xfrm rot="0">
            <a:off x="9519730" y="3939507"/>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Objectifs</a:t>
            </a:r>
          </a:p>
        </p:txBody>
      </p:sp>
      <p:sp>
        <p:nvSpPr>
          <p:cNvPr name="TextBox 29" id="29"/>
          <p:cNvSpPr txBox="true"/>
          <p:nvPr/>
        </p:nvSpPr>
        <p:spPr>
          <a:xfrm rot="0">
            <a:off x="8817996" y="5307932"/>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10</a:t>
            </a:r>
          </a:p>
        </p:txBody>
      </p:sp>
      <p:sp>
        <p:nvSpPr>
          <p:cNvPr name="TextBox 30" id="30"/>
          <p:cNvSpPr txBox="true"/>
          <p:nvPr/>
        </p:nvSpPr>
        <p:spPr>
          <a:xfrm rot="0">
            <a:off x="8817996" y="6022464"/>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11</a:t>
            </a:r>
          </a:p>
        </p:txBody>
      </p:sp>
      <p:sp>
        <p:nvSpPr>
          <p:cNvPr name="TextBox 31" id="31"/>
          <p:cNvSpPr txBox="true"/>
          <p:nvPr/>
        </p:nvSpPr>
        <p:spPr>
          <a:xfrm rot="0">
            <a:off x="9519730" y="67049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Conclusion et Perspectives</a:t>
            </a:r>
          </a:p>
        </p:txBody>
      </p:sp>
      <p:sp>
        <p:nvSpPr>
          <p:cNvPr name="TextBox 32" id="32"/>
          <p:cNvSpPr txBox="true"/>
          <p:nvPr/>
        </p:nvSpPr>
        <p:spPr>
          <a:xfrm rot="0">
            <a:off x="8817996" y="6740014"/>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12</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7979" y="971550"/>
            <a:ext cx="17872042" cy="821309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Middleware de journalisation des requêtes :</a:t>
            </a:r>
          </a:p>
          <a:p>
            <a:pPr algn="ctr">
              <a:lnSpc>
                <a:spcPts val="4059"/>
              </a:lnSpc>
              <a:spcBef>
                <a:spcPct val="0"/>
              </a:spcBef>
            </a:pPr>
          </a:p>
          <a:p>
            <a:pPr algn="ctr">
              <a:lnSpc>
                <a:spcPts val="4059"/>
              </a:lnSpc>
              <a:spcBef>
                <a:spcPct val="0"/>
              </a:spcBef>
            </a:pPr>
            <a:r>
              <a:rPr lang="en-US" sz="2899">
                <a:solidFill>
                  <a:srgbClr val="FFFFFF"/>
                </a:solidFill>
                <a:latin typeface="Lato"/>
                <a:ea typeface="Lato"/>
                <a:cs typeface="Lato"/>
                <a:sym typeface="Lato"/>
              </a:rPr>
              <a:t>Un middleware a été ajouté pour enregistrer chaque requête HTTP, facilitant ainsi le suivi du trafic serveur.</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Vérification et création du répertoire uploads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Le code vérifie l'existence du répertoire uploads et le crée automatiquement si nécessaire.</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Middleware pour gérer les corps de requêtes JSON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J'ai utilisé express.json() pour traiter et convertir les corps des requêtes JSON en objets JavaScript.</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Utilisation du routeur pour gérer les API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Le routeur d'Express redirige les requêtes API vers des fichiers de routes séparés pour une structure modulaire et maintenable.</a:t>
            </a:r>
          </a:p>
        </p:txBody>
      </p:sp>
      <p:sp>
        <p:nvSpPr>
          <p:cNvPr name="Freeform 3" id="3"/>
          <p:cNvSpPr/>
          <p:nvPr/>
        </p:nvSpPr>
        <p:spPr>
          <a:xfrm flipH="false" flipV="false" rot="0">
            <a:off x="16811090" y="405236"/>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890654" y="479205"/>
            <a:ext cx="6506691" cy="9328590"/>
          </a:xfrm>
          <a:custGeom>
            <a:avLst/>
            <a:gdLst/>
            <a:ahLst/>
            <a:cxnLst/>
            <a:rect r="r" b="b" t="t" l="l"/>
            <a:pathLst>
              <a:path h="9328590" w="6506691">
                <a:moveTo>
                  <a:pt x="0" y="0"/>
                </a:moveTo>
                <a:lnTo>
                  <a:pt x="6506692" y="0"/>
                </a:lnTo>
                <a:lnTo>
                  <a:pt x="6506692" y="9328590"/>
                </a:lnTo>
                <a:lnTo>
                  <a:pt x="0" y="9328590"/>
                </a:lnTo>
                <a:lnTo>
                  <a:pt x="0" y="0"/>
                </a:lnTo>
                <a:close/>
              </a:path>
            </a:pathLst>
          </a:custGeom>
          <a:blipFill>
            <a:blip r:embed="rId2"/>
            <a:stretch>
              <a:fillRect l="0" t="0" r="0" b="0"/>
            </a:stretch>
          </a:blipFill>
        </p:spPr>
      </p:sp>
      <p:sp>
        <p:nvSpPr>
          <p:cNvPr name="Freeform 3" id="3"/>
          <p:cNvSpPr/>
          <p:nvPr/>
        </p:nvSpPr>
        <p:spPr>
          <a:xfrm flipH="false" flipV="false" rot="0">
            <a:off x="16811090"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00274"/>
            <a:ext cx="3997771" cy="7858026"/>
          </a:xfrm>
          <a:custGeom>
            <a:avLst/>
            <a:gdLst/>
            <a:ahLst/>
            <a:cxnLst/>
            <a:rect r="r" b="b" t="t" l="l"/>
            <a:pathLst>
              <a:path h="7858026" w="3997771">
                <a:moveTo>
                  <a:pt x="0" y="0"/>
                </a:moveTo>
                <a:lnTo>
                  <a:pt x="3997771" y="0"/>
                </a:lnTo>
                <a:lnTo>
                  <a:pt x="3997771" y="7858026"/>
                </a:lnTo>
                <a:lnTo>
                  <a:pt x="0" y="7858026"/>
                </a:lnTo>
                <a:lnTo>
                  <a:pt x="0" y="0"/>
                </a:lnTo>
                <a:close/>
              </a:path>
            </a:pathLst>
          </a:custGeom>
          <a:blipFill>
            <a:blip r:embed="rId2"/>
            <a:stretch>
              <a:fillRect l="0" t="0" r="0" b="0"/>
            </a:stretch>
          </a:blipFill>
        </p:spPr>
      </p:sp>
      <p:sp>
        <p:nvSpPr>
          <p:cNvPr name="Freeform 3" id="3"/>
          <p:cNvSpPr/>
          <p:nvPr/>
        </p:nvSpPr>
        <p:spPr>
          <a:xfrm flipH="false" flipV="false" rot="0">
            <a:off x="6536428" y="1400274"/>
            <a:ext cx="4508543" cy="7858026"/>
          </a:xfrm>
          <a:custGeom>
            <a:avLst/>
            <a:gdLst/>
            <a:ahLst/>
            <a:cxnLst/>
            <a:rect r="r" b="b" t="t" l="l"/>
            <a:pathLst>
              <a:path h="7858026" w="4508543">
                <a:moveTo>
                  <a:pt x="0" y="0"/>
                </a:moveTo>
                <a:lnTo>
                  <a:pt x="4508542" y="0"/>
                </a:lnTo>
                <a:lnTo>
                  <a:pt x="4508542" y="7858026"/>
                </a:lnTo>
                <a:lnTo>
                  <a:pt x="0" y="7858026"/>
                </a:lnTo>
                <a:lnTo>
                  <a:pt x="0" y="0"/>
                </a:lnTo>
                <a:close/>
              </a:path>
            </a:pathLst>
          </a:custGeom>
          <a:blipFill>
            <a:blip r:embed="rId3"/>
            <a:stretch>
              <a:fillRect l="0" t="0" r="0" b="0"/>
            </a:stretch>
          </a:blipFill>
        </p:spPr>
      </p:sp>
      <p:sp>
        <p:nvSpPr>
          <p:cNvPr name="Freeform 4" id="4"/>
          <p:cNvSpPr/>
          <p:nvPr/>
        </p:nvSpPr>
        <p:spPr>
          <a:xfrm flipH="false" flipV="false" rot="0">
            <a:off x="12833963" y="1400274"/>
            <a:ext cx="4425337" cy="7815164"/>
          </a:xfrm>
          <a:custGeom>
            <a:avLst/>
            <a:gdLst/>
            <a:ahLst/>
            <a:cxnLst/>
            <a:rect r="r" b="b" t="t" l="l"/>
            <a:pathLst>
              <a:path h="7815164" w="4425337">
                <a:moveTo>
                  <a:pt x="0" y="0"/>
                </a:moveTo>
                <a:lnTo>
                  <a:pt x="4425337" y="0"/>
                </a:lnTo>
                <a:lnTo>
                  <a:pt x="4425337" y="7815163"/>
                </a:lnTo>
                <a:lnTo>
                  <a:pt x="0" y="7815163"/>
                </a:lnTo>
                <a:lnTo>
                  <a:pt x="0" y="0"/>
                </a:lnTo>
                <a:close/>
              </a:path>
            </a:pathLst>
          </a:custGeom>
          <a:blipFill>
            <a:blip r:embed="rId4"/>
            <a:stretch>
              <a:fillRect l="0" t="0" r="0" b="0"/>
            </a:stretch>
          </a:blipFill>
        </p:spPr>
      </p:sp>
      <p:sp>
        <p:nvSpPr>
          <p:cNvPr name="TextBox 5" id="5"/>
          <p:cNvSpPr txBox="true"/>
          <p:nvPr/>
        </p:nvSpPr>
        <p:spPr>
          <a:xfrm rot="0">
            <a:off x="0" y="258475"/>
            <a:ext cx="4065452" cy="4978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D. Création des Models</a:t>
            </a:r>
          </a:p>
        </p:txBody>
      </p:sp>
      <p:sp>
        <p:nvSpPr>
          <p:cNvPr name="Freeform 6" id="6"/>
          <p:cNvSpPr/>
          <p:nvPr/>
        </p:nvSpPr>
        <p:spPr>
          <a:xfrm flipH="false" flipV="false" rot="0">
            <a:off x="17030024" y="308106"/>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3703527" y="9448665"/>
            <a:ext cx="2686209" cy="4978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(Modèle roles =&gt;)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31956" y="1769912"/>
            <a:ext cx="17424088" cy="7184391"/>
          </a:xfrm>
          <a:prstGeom prst="rect">
            <a:avLst/>
          </a:prstGeom>
        </p:spPr>
        <p:txBody>
          <a:bodyPr anchor="t" rtlCol="false" tIns="0" lIns="0" bIns="0" rIns="0">
            <a:spAutoFit/>
          </a:bodyPr>
          <a:lstStyle/>
          <a:p>
            <a:pPr algn="ctr">
              <a:lnSpc>
                <a:spcPts val="4059"/>
              </a:lnSpc>
              <a:spcBef>
                <a:spcPct val="0"/>
              </a:spcBef>
            </a:pPr>
            <a:r>
              <a:rPr lang="en-US" b="true" sz="2899">
                <a:solidFill>
                  <a:srgbClr val="FFFFFF"/>
                </a:solidFill>
                <a:latin typeface="Lato Bold"/>
                <a:ea typeface="Lato Bold"/>
                <a:cs typeface="Lato Bold"/>
                <a:sym typeface="Lato Bold"/>
              </a:rPr>
              <a:t>Le modèle User représente les utilisateurs de l'application. Il est défini par plusieurs attributs essentiels</a:t>
            </a:r>
            <a:r>
              <a:rPr lang="en-US" sz="2899">
                <a:solidFill>
                  <a:srgbClr val="FFFFFF"/>
                </a:solidFill>
                <a:latin typeface="Lato"/>
                <a:ea typeface="Lato"/>
                <a:cs typeface="Lato"/>
                <a:sym typeface="Lato"/>
              </a:rPr>
              <a:t> : </a:t>
            </a:r>
          </a:p>
          <a:p>
            <a:pPr algn="ctr">
              <a:lnSpc>
                <a:spcPts val="4059"/>
              </a:lnSpc>
              <a:spcBef>
                <a:spcPct val="0"/>
              </a:spcBef>
            </a:pPr>
          </a:p>
          <a:p>
            <a:pPr algn="ctr">
              <a:lnSpc>
                <a:spcPts val="4059"/>
              </a:lnSpc>
              <a:spcBef>
                <a:spcPct val="0"/>
              </a:spcBef>
            </a:pPr>
            <a:r>
              <a:rPr lang="en-US" sz="2899">
                <a:solidFill>
                  <a:srgbClr val="FFFFFF"/>
                </a:solidFill>
                <a:latin typeface="Lato"/>
                <a:ea typeface="Lato"/>
                <a:cs typeface="Lato"/>
                <a:sym typeface="Lato"/>
              </a:rPr>
              <a:t>● user_id: un identifiant unique pour chaque utilisateur, défini comme clé primaire et auto-incrémentée. </a:t>
            </a:r>
          </a:p>
          <a:p>
            <a:pPr algn="ctr">
              <a:lnSpc>
                <a:spcPts val="4059"/>
              </a:lnSpc>
              <a:spcBef>
                <a:spcPct val="0"/>
              </a:spcBef>
            </a:pPr>
          </a:p>
          <a:p>
            <a:pPr algn="ctr">
              <a:lnSpc>
                <a:spcPts val="4059"/>
              </a:lnSpc>
              <a:spcBef>
                <a:spcPct val="0"/>
              </a:spcBef>
            </a:pPr>
            <a:r>
              <a:rPr lang="en-US" sz="2899">
                <a:solidFill>
                  <a:srgbClr val="FFFFFF"/>
                </a:solidFill>
                <a:latin typeface="Lato"/>
                <a:ea typeface="Lato"/>
                <a:cs typeface="Lato"/>
                <a:sym typeface="Lato"/>
              </a:rPr>
              <a:t>● username et email: des champs uniques et non nuls, garantissant que chaque utilisateur dispose d'un nom d'utilisateur et d'une adresse email uniques. </a:t>
            </a:r>
          </a:p>
          <a:p>
            <a:pPr algn="ctr">
              <a:lnSpc>
                <a:spcPts val="4059"/>
              </a:lnSpc>
              <a:spcBef>
                <a:spcPct val="0"/>
              </a:spcBef>
            </a:pPr>
          </a:p>
          <a:p>
            <a:pPr algn="ctr">
              <a:lnSpc>
                <a:spcPts val="4059"/>
              </a:lnSpc>
              <a:spcBef>
                <a:spcPct val="0"/>
              </a:spcBef>
            </a:pPr>
            <a:r>
              <a:rPr lang="en-US" sz="2899">
                <a:solidFill>
                  <a:srgbClr val="FFFFFF"/>
                </a:solidFill>
                <a:latin typeface="Lato"/>
                <a:ea typeface="Lato"/>
                <a:cs typeface="Lato"/>
                <a:sym typeface="Lato"/>
              </a:rPr>
              <a:t>● password: un champ pour stocker le mot de passe de l'utilisateur, qui sera crypté avant d'être stocké dans la base de données. </a:t>
            </a:r>
          </a:p>
          <a:p>
            <a:pPr algn="ctr">
              <a:lnSpc>
                <a:spcPts val="4059"/>
              </a:lnSpc>
              <a:spcBef>
                <a:spcPct val="0"/>
              </a:spcBef>
            </a:pPr>
          </a:p>
          <a:p>
            <a:pPr algn="ctr">
              <a:lnSpc>
                <a:spcPts val="4059"/>
              </a:lnSpc>
              <a:spcBef>
                <a:spcPct val="0"/>
              </a:spcBef>
            </a:pP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L'objectif de ce modèle est de permettre l'enregistrement et la gestion des utilisateurs dans l'application. Il permet également de garantir l'intégrité des données grâce à l'unicité des champs username et email. </a:t>
            </a:r>
          </a:p>
        </p:txBody>
      </p:sp>
      <p:sp>
        <p:nvSpPr>
          <p:cNvPr name="Freeform 3" id="3"/>
          <p:cNvSpPr/>
          <p:nvPr/>
        </p:nvSpPr>
        <p:spPr>
          <a:xfrm flipH="false" flipV="false" rot="0">
            <a:off x="16362880"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7987" y="1265555"/>
            <a:ext cx="18032026" cy="76987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Le modèle Posts permet de représenter les articles ou publications que les utilisateurs partagent dans l'application. </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Il comprend plusieurs champs importants :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post_id: un identifiant unique pour chaque publication, défini comme clé primaire et auto-incrémentée.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title: le titre de la publication,qui est une chaîne de caractères obligatoire.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description: la description ou le contenu de la publication, qui peut être une chaîne de texte longue.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image: un champ optionnel permettant de stocker le chemin d'une image associée à la publication.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user_id:une clé étrangère qui permet de lier chaque publication à un utilisateur, représentant ainsi l'auteur de la publication. </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Ce modèle est crucial pour gérer les contenus générés par les utilisateurs dans l'application. </a:t>
            </a:r>
          </a:p>
        </p:txBody>
      </p:sp>
      <p:sp>
        <p:nvSpPr>
          <p:cNvPr name="Freeform 3" id="3"/>
          <p:cNvSpPr/>
          <p:nvPr/>
        </p:nvSpPr>
        <p:spPr>
          <a:xfrm flipH="false" flipV="false" rot="0">
            <a:off x="16362880" y="8964295"/>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71911" y="494030"/>
            <a:ext cx="16544178" cy="9241791"/>
          </a:xfrm>
          <a:prstGeom prst="rect">
            <a:avLst/>
          </a:prstGeom>
        </p:spPr>
        <p:txBody>
          <a:bodyPr anchor="t" rtlCol="false" tIns="0" lIns="0" bIns="0" rIns="0">
            <a:spAutoFit/>
          </a:bodyPr>
          <a:lstStyle/>
          <a:p>
            <a:pPr algn="ctr">
              <a:lnSpc>
                <a:spcPts val="4059"/>
              </a:lnSpc>
              <a:spcBef>
                <a:spcPct val="0"/>
              </a:spcBef>
            </a:pPr>
            <a:r>
              <a:rPr lang="en-US" b="true" sz="2899">
                <a:solidFill>
                  <a:srgbClr val="FFFFFF"/>
                </a:solidFill>
                <a:latin typeface="Lato Bold"/>
                <a:ea typeface="Lato Bold"/>
                <a:cs typeface="Lato Bold"/>
                <a:sym typeface="Lato Bold"/>
              </a:rPr>
              <a:t>Le modèle Comments permet de gérer les commentaires laissés par les utilisateurs sur les publications. </a:t>
            </a:r>
          </a:p>
          <a:p>
            <a:pPr algn="ctr">
              <a:lnSpc>
                <a:spcPts val="4059"/>
              </a:lnSpc>
              <a:spcBef>
                <a:spcPct val="0"/>
              </a:spcBef>
            </a:pPr>
            <a:r>
              <a:rPr lang="en-US" b="true" sz="2899">
                <a:solidFill>
                  <a:srgbClr val="FFFFFF"/>
                </a:solidFill>
                <a:latin typeface="Lato Bold"/>
                <a:ea typeface="Lato Bold"/>
                <a:cs typeface="Lato Bold"/>
                <a:sym typeface="Lato Bold"/>
              </a:rPr>
              <a:t>Il inclut : </a:t>
            </a:r>
          </a:p>
          <a:p>
            <a:pPr algn="ctr">
              <a:lnSpc>
                <a:spcPts val="4059"/>
              </a:lnSpc>
              <a:spcBef>
                <a:spcPct val="0"/>
              </a:spcBef>
            </a:pPr>
          </a:p>
          <a:p>
            <a:pPr algn="ctr">
              <a:lnSpc>
                <a:spcPts val="4059"/>
              </a:lnSpc>
              <a:spcBef>
                <a:spcPct val="0"/>
              </a:spcBef>
            </a:pPr>
            <a:r>
              <a:rPr lang="en-US" sz="2899">
                <a:solidFill>
                  <a:srgbClr val="FFFFFF"/>
                </a:solidFill>
                <a:latin typeface="Lato"/>
                <a:ea typeface="Lato"/>
                <a:cs typeface="Lato"/>
                <a:sym typeface="Lato"/>
              </a:rPr>
              <a:t>● comment_id: un identifiant unique pour chaque commentaire, qui est une clé primaire et auto-incrémentée.  </a:t>
            </a:r>
          </a:p>
          <a:p>
            <a:pPr algn="ctr">
              <a:lnSpc>
                <a:spcPts val="4059"/>
              </a:lnSpc>
              <a:spcBef>
                <a:spcPct val="0"/>
              </a:spcBef>
            </a:pPr>
          </a:p>
          <a:p>
            <a:pPr algn="ctr">
              <a:lnSpc>
                <a:spcPts val="4059"/>
              </a:lnSpc>
              <a:spcBef>
                <a:spcPct val="0"/>
              </a:spcBef>
            </a:pPr>
            <a:r>
              <a:rPr lang="en-US" sz="2899">
                <a:solidFill>
                  <a:srgbClr val="FFFFFF"/>
                </a:solidFill>
                <a:latin typeface="Lato"/>
                <a:ea typeface="Lato"/>
                <a:cs typeface="Lato"/>
                <a:sym typeface="Lato"/>
              </a:rPr>
              <a:t>● content: le contenu du commentaire,qui est un </a:t>
            </a:r>
          </a:p>
          <a:p>
            <a:pPr algn="ctr">
              <a:lnSpc>
                <a:spcPts val="4059"/>
              </a:lnSpc>
              <a:spcBef>
                <a:spcPct val="0"/>
              </a:spcBef>
            </a:pPr>
            <a:r>
              <a:rPr lang="en-US" sz="2899">
                <a:solidFill>
                  <a:srgbClr val="FFFFFF"/>
                </a:solidFill>
                <a:latin typeface="Lato"/>
                <a:ea typeface="Lato"/>
                <a:cs typeface="Lato"/>
                <a:sym typeface="Lato"/>
              </a:rPr>
              <a:t>champ texte non nul.</a:t>
            </a:r>
          </a:p>
          <a:p>
            <a:pPr algn="ctr">
              <a:lnSpc>
                <a:spcPts val="4059"/>
              </a:lnSpc>
              <a:spcBef>
                <a:spcPct val="0"/>
              </a:spcBef>
            </a:pPr>
          </a:p>
          <a:p>
            <a:pPr algn="ctr">
              <a:lnSpc>
                <a:spcPts val="4059"/>
              </a:lnSpc>
              <a:spcBef>
                <a:spcPct val="0"/>
              </a:spcBef>
            </a:pPr>
            <a:r>
              <a:rPr lang="en-US" sz="2899">
                <a:solidFill>
                  <a:srgbClr val="FFFFFF"/>
                </a:solidFill>
                <a:latin typeface="Lato"/>
                <a:ea typeface="Lato"/>
                <a:cs typeface="Lato"/>
                <a:sym typeface="Lato"/>
              </a:rPr>
              <a:t> ● user_id: une clé étrangère pour lier chaque </a:t>
            </a:r>
          </a:p>
          <a:p>
            <a:pPr algn="ctr">
              <a:lnSpc>
                <a:spcPts val="4059"/>
              </a:lnSpc>
              <a:spcBef>
                <a:spcPct val="0"/>
              </a:spcBef>
            </a:pPr>
            <a:r>
              <a:rPr lang="en-US" sz="2899">
                <a:solidFill>
                  <a:srgbClr val="FFFFFF"/>
                </a:solidFill>
                <a:latin typeface="Lato"/>
                <a:ea typeface="Lato"/>
                <a:cs typeface="Lato"/>
                <a:sym typeface="Lato"/>
              </a:rPr>
              <a:t>commentaire à un utilisateur spécifique.</a:t>
            </a:r>
          </a:p>
          <a:p>
            <a:pPr algn="ctr">
              <a:lnSpc>
                <a:spcPts val="4059"/>
              </a:lnSpc>
              <a:spcBef>
                <a:spcPct val="0"/>
              </a:spcBef>
            </a:pPr>
          </a:p>
          <a:p>
            <a:pPr algn="ctr">
              <a:lnSpc>
                <a:spcPts val="4059"/>
              </a:lnSpc>
              <a:spcBef>
                <a:spcPct val="0"/>
              </a:spcBef>
            </a:pPr>
            <a:r>
              <a:rPr lang="en-US" sz="2899">
                <a:solidFill>
                  <a:srgbClr val="FFFFFF"/>
                </a:solidFill>
                <a:latin typeface="Lato"/>
                <a:ea typeface="Lato"/>
                <a:cs typeface="Lato"/>
                <a:sym typeface="Lato"/>
              </a:rPr>
              <a:t> ● post_id: une clé étrangère qui associe chaque </a:t>
            </a:r>
          </a:p>
          <a:p>
            <a:pPr algn="ctr">
              <a:lnSpc>
                <a:spcPts val="4059"/>
              </a:lnSpc>
              <a:spcBef>
                <a:spcPct val="0"/>
              </a:spcBef>
            </a:pPr>
            <a:r>
              <a:rPr lang="en-US" sz="2899">
                <a:solidFill>
                  <a:srgbClr val="FFFFFF"/>
                </a:solidFill>
                <a:latin typeface="Lato"/>
                <a:ea typeface="Lato"/>
                <a:cs typeface="Lato"/>
                <a:sym typeface="Lato"/>
              </a:rPr>
              <a:t>commentaire à une publication spécifique. </a:t>
            </a:r>
          </a:p>
          <a:p>
            <a:pPr algn="ctr">
              <a:lnSpc>
                <a:spcPts val="4059"/>
              </a:lnSpc>
              <a:spcBef>
                <a:spcPct val="0"/>
              </a:spcBef>
            </a:pPr>
          </a:p>
          <a:p>
            <a:pPr algn="ctr">
              <a:lnSpc>
                <a:spcPts val="4059"/>
              </a:lnSpc>
              <a:spcBef>
                <a:spcPct val="0"/>
              </a:spcBef>
            </a:pPr>
            <a:r>
              <a:rPr lang="en-US" b="true" sz="2899">
                <a:solidFill>
                  <a:srgbClr val="FFFFFF"/>
                </a:solidFill>
                <a:latin typeface="Lato Bold"/>
                <a:ea typeface="Lato Bold"/>
                <a:cs typeface="Lato Bold"/>
                <a:sym typeface="Lato Bold"/>
              </a:rPr>
              <a:t>Ce modèle facilite l'interaction entre les utilisateurs de l'application, leur permettant de réagir aux publications des autres. </a:t>
            </a:r>
          </a:p>
        </p:txBody>
      </p:sp>
      <p:sp>
        <p:nvSpPr>
          <p:cNvPr name="Freeform 3" id="3"/>
          <p:cNvSpPr/>
          <p:nvPr/>
        </p:nvSpPr>
        <p:spPr>
          <a:xfrm flipH="false" flipV="false" rot="0">
            <a:off x="16967879" y="46952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47759" y="1693049"/>
            <a:ext cx="5665639" cy="6356958"/>
          </a:xfrm>
          <a:custGeom>
            <a:avLst/>
            <a:gdLst/>
            <a:ahLst/>
            <a:cxnLst/>
            <a:rect r="r" b="b" t="t" l="l"/>
            <a:pathLst>
              <a:path h="6356958" w="5665639">
                <a:moveTo>
                  <a:pt x="0" y="0"/>
                </a:moveTo>
                <a:lnTo>
                  <a:pt x="5665639" y="0"/>
                </a:lnTo>
                <a:lnTo>
                  <a:pt x="5665639" y="6356958"/>
                </a:lnTo>
                <a:lnTo>
                  <a:pt x="0" y="6356958"/>
                </a:lnTo>
                <a:lnTo>
                  <a:pt x="0" y="0"/>
                </a:lnTo>
                <a:close/>
              </a:path>
            </a:pathLst>
          </a:custGeom>
          <a:blipFill>
            <a:blip r:embed="rId2"/>
            <a:stretch>
              <a:fillRect l="0" t="0" r="0" b="0"/>
            </a:stretch>
          </a:blipFill>
        </p:spPr>
      </p:sp>
      <p:sp>
        <p:nvSpPr>
          <p:cNvPr name="TextBox 3" id="3"/>
          <p:cNvSpPr txBox="true"/>
          <p:nvPr/>
        </p:nvSpPr>
        <p:spPr>
          <a:xfrm rot="0">
            <a:off x="6420150" y="2253466"/>
            <a:ext cx="11506954" cy="56413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Le modèle Roles permet de définir les rôles des utilisateurs dans l'application, tels que "admin" ou "user". Il comprend :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role_id: un identifiant unique pour chaque rôle, défini comme clé primaire et auto-incrémentée.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role_name: le nom du rôle (parexemple"admin", "user"), un champ obligatoire. </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Ce modèle est essentiel pour la gestion des autorisations et des droits d'accès dans l'application. </a:t>
            </a:r>
          </a:p>
        </p:txBody>
      </p:sp>
      <p:sp>
        <p:nvSpPr>
          <p:cNvPr name="Freeform 4" id="4"/>
          <p:cNvSpPr/>
          <p:nvPr/>
        </p:nvSpPr>
        <p:spPr>
          <a:xfrm flipH="false" flipV="false" rot="0">
            <a:off x="16811090"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39226" y="1028700"/>
            <a:ext cx="4626812" cy="9005961"/>
          </a:xfrm>
          <a:custGeom>
            <a:avLst/>
            <a:gdLst/>
            <a:ahLst/>
            <a:cxnLst/>
            <a:rect r="r" b="b" t="t" l="l"/>
            <a:pathLst>
              <a:path h="9005961" w="4626812">
                <a:moveTo>
                  <a:pt x="0" y="0"/>
                </a:moveTo>
                <a:lnTo>
                  <a:pt x="4626812" y="0"/>
                </a:lnTo>
                <a:lnTo>
                  <a:pt x="4626812" y="9005961"/>
                </a:lnTo>
                <a:lnTo>
                  <a:pt x="0" y="9005961"/>
                </a:lnTo>
                <a:lnTo>
                  <a:pt x="0" y="0"/>
                </a:lnTo>
                <a:close/>
              </a:path>
            </a:pathLst>
          </a:custGeom>
          <a:blipFill>
            <a:blip r:embed="rId2"/>
            <a:stretch>
              <a:fillRect l="0" t="0" r="0" b="0"/>
            </a:stretch>
          </a:blipFill>
        </p:spPr>
      </p:sp>
      <p:sp>
        <p:nvSpPr>
          <p:cNvPr name="TextBox 3" id="3"/>
          <p:cNvSpPr txBox="true"/>
          <p:nvPr/>
        </p:nvSpPr>
        <p:spPr>
          <a:xfrm rot="0">
            <a:off x="502643" y="322873"/>
            <a:ext cx="4899978" cy="521334"/>
          </a:xfrm>
          <a:prstGeom prst="rect">
            <a:avLst/>
          </a:prstGeom>
        </p:spPr>
        <p:txBody>
          <a:bodyPr anchor="t" rtlCol="false" tIns="0" lIns="0" bIns="0" rIns="0">
            <a:spAutoFit/>
          </a:bodyPr>
          <a:lstStyle/>
          <a:p>
            <a:pPr algn="ctr">
              <a:lnSpc>
                <a:spcPts val="4340"/>
              </a:lnSpc>
            </a:pPr>
            <a:r>
              <a:rPr lang="en-US" sz="3100" b="true">
                <a:solidFill>
                  <a:srgbClr val="FFFFFF"/>
                </a:solidFill>
                <a:latin typeface="Open Sans Bold"/>
                <a:ea typeface="Open Sans Bold"/>
                <a:cs typeface="Open Sans Bold"/>
                <a:sym typeface="Open Sans Bold"/>
              </a:rPr>
              <a:t> Relations intra-modèles </a:t>
            </a:r>
          </a:p>
        </p:txBody>
      </p:sp>
      <p:sp>
        <p:nvSpPr>
          <p:cNvPr name="TextBox 4" id="4"/>
          <p:cNvSpPr txBox="true"/>
          <p:nvPr/>
        </p:nvSpPr>
        <p:spPr>
          <a:xfrm rot="0">
            <a:off x="5402621" y="787057"/>
            <a:ext cx="12470984" cy="821309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User - Posts (One-to-Many) </a:t>
            </a:r>
            <a:r>
              <a:rPr lang="en-US" sz="2899" i="true">
                <a:solidFill>
                  <a:srgbClr val="FFFFFF"/>
                </a:solidFill>
                <a:latin typeface="Lato Italics"/>
                <a:ea typeface="Lato Italics"/>
                <a:cs typeface="Lato Italics"/>
                <a:sym typeface="Lato Italics"/>
              </a:rPr>
              <a:t>:</a:t>
            </a:r>
          </a:p>
          <a:p>
            <a:pPr algn="ctr">
              <a:lnSpc>
                <a:spcPts val="4059"/>
              </a:lnSpc>
              <a:spcBef>
                <a:spcPct val="0"/>
              </a:spcBef>
            </a:pPr>
            <a:r>
              <a:rPr lang="en-US" sz="2899">
                <a:solidFill>
                  <a:srgbClr val="FFFFFF"/>
                </a:solidFill>
                <a:latin typeface="Lato"/>
                <a:ea typeface="Lato"/>
                <a:cs typeface="Lato"/>
                <a:sym typeface="Lato"/>
              </a:rPr>
              <a:t>Un utilisateur peut publier plusieurs articles, chaque article étant lié à un seul utilisateur via la clé étrangère user_id dans le modèle Posts.</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Posts - Comments (One-to-Many)</a:t>
            </a:r>
            <a:r>
              <a:rPr lang="en-US" sz="2899" i="true">
                <a:solidFill>
                  <a:srgbClr val="FFFFFF"/>
                </a:solidFill>
                <a:latin typeface="Lato Italics"/>
                <a:ea typeface="Lato Italics"/>
                <a:cs typeface="Lato Italics"/>
                <a:sym typeface="Lato Italics"/>
              </a:rPr>
              <a:t> :</a:t>
            </a:r>
          </a:p>
          <a:p>
            <a:pPr algn="ctr">
              <a:lnSpc>
                <a:spcPts val="4059"/>
              </a:lnSpc>
              <a:spcBef>
                <a:spcPct val="0"/>
              </a:spcBef>
            </a:pPr>
            <a:r>
              <a:rPr lang="en-US" sz="2899" i="true">
                <a:solidFill>
                  <a:srgbClr val="FFFFFF"/>
                </a:solidFill>
                <a:latin typeface="Lato Italics"/>
                <a:ea typeface="Lato Italics"/>
                <a:cs typeface="Lato Italics"/>
                <a:sym typeface="Lato Italics"/>
              </a:rPr>
              <a:t>Une publication peut avoir plusieurs commentaires, chaque commentaire étant associé à une seule publication via la clé étrangère post_id dans le modèle Comments.</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User - Comments (One-to-Many)</a:t>
            </a:r>
            <a:r>
              <a:rPr lang="en-US" sz="2899" i="true">
                <a:solidFill>
                  <a:srgbClr val="FFFFFF"/>
                </a:solidFill>
                <a:latin typeface="Lato Italics"/>
                <a:ea typeface="Lato Italics"/>
                <a:cs typeface="Lato Italics"/>
                <a:sym typeface="Lato Italics"/>
              </a:rPr>
              <a:t> :</a:t>
            </a:r>
          </a:p>
          <a:p>
            <a:pPr algn="ctr">
              <a:lnSpc>
                <a:spcPts val="4059"/>
              </a:lnSpc>
              <a:spcBef>
                <a:spcPct val="0"/>
              </a:spcBef>
            </a:pPr>
            <a:r>
              <a:rPr lang="en-US" sz="2899" i="true">
                <a:solidFill>
                  <a:srgbClr val="FFFFFF"/>
                </a:solidFill>
                <a:latin typeface="Lato Italics"/>
                <a:ea typeface="Lato Italics"/>
                <a:cs typeface="Lato Italics"/>
                <a:sym typeface="Lato Italics"/>
              </a:rPr>
              <a:t>Un utilisateur peut laisser plusieurs commentaires, chaque commentaire étant lié à un seul utilisateur grâce à la clé étrangère user_id dans le modèle Comments.</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User - Roles (Many-to-Many)</a:t>
            </a:r>
            <a:r>
              <a:rPr lang="en-US" sz="2899" i="true">
                <a:solidFill>
                  <a:srgbClr val="FFFFFF"/>
                </a:solidFill>
                <a:latin typeface="Lato Italics"/>
                <a:ea typeface="Lato Italics"/>
                <a:cs typeface="Lato Italics"/>
                <a:sym typeface="Lato Italics"/>
              </a:rPr>
              <a:t> :</a:t>
            </a:r>
          </a:p>
          <a:p>
            <a:pPr algn="ctr">
              <a:lnSpc>
                <a:spcPts val="4059"/>
              </a:lnSpc>
              <a:spcBef>
                <a:spcPct val="0"/>
              </a:spcBef>
            </a:pPr>
            <a:r>
              <a:rPr lang="en-US" sz="2899" i="true">
                <a:solidFill>
                  <a:srgbClr val="FFFFFF"/>
                </a:solidFill>
                <a:latin typeface="Lato Italics"/>
                <a:ea typeface="Lato Italics"/>
                <a:cs typeface="Lato Italics"/>
                <a:sym typeface="Lato Italics"/>
              </a:rPr>
              <a:t>Un utilisateur peut avoir plusieurs rôles, cette relation est gérée par une table de liaison entre User et Roles, utilisant des clés étrangères.</a:t>
            </a:r>
          </a:p>
        </p:txBody>
      </p:sp>
      <p:sp>
        <p:nvSpPr>
          <p:cNvPr name="Freeform 5" id="5"/>
          <p:cNvSpPr/>
          <p:nvPr/>
        </p:nvSpPr>
        <p:spPr>
          <a:xfrm flipH="false" flipV="false" rot="0">
            <a:off x="16362880" y="9000148"/>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4094480"/>
            <a:ext cx="16230600" cy="204089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Les modèles sont un élément central dans la structure de la base de données et la gestion des données dans l'application. Grâce à Sequelize, la définition des modèles et la gestion des relations entre eux deviennent des tâches plus simples et plus efficaces. En suivant les bonnes pratiques de modélisation de données, nous garantissons une architecture solide et évolutive pour le projet. </a:t>
            </a:r>
          </a:p>
        </p:txBody>
      </p:sp>
      <p:sp>
        <p:nvSpPr>
          <p:cNvPr name="Freeform 3" id="3"/>
          <p:cNvSpPr/>
          <p:nvPr/>
        </p:nvSpPr>
        <p:spPr>
          <a:xfrm flipH="false" flipV="false" rot="0">
            <a:off x="16811090"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7629" y="2216366"/>
            <a:ext cx="8577682" cy="5854268"/>
          </a:xfrm>
          <a:custGeom>
            <a:avLst/>
            <a:gdLst/>
            <a:ahLst/>
            <a:cxnLst/>
            <a:rect r="r" b="b" t="t" l="l"/>
            <a:pathLst>
              <a:path h="5854268" w="8577682">
                <a:moveTo>
                  <a:pt x="0" y="0"/>
                </a:moveTo>
                <a:lnTo>
                  <a:pt x="8577682" y="0"/>
                </a:lnTo>
                <a:lnTo>
                  <a:pt x="8577682" y="5854268"/>
                </a:lnTo>
                <a:lnTo>
                  <a:pt x="0" y="5854268"/>
                </a:lnTo>
                <a:lnTo>
                  <a:pt x="0" y="0"/>
                </a:lnTo>
                <a:close/>
              </a:path>
            </a:pathLst>
          </a:custGeom>
          <a:blipFill>
            <a:blip r:embed="rId2"/>
            <a:stretch>
              <a:fillRect l="0" t="0" r="0" b="0"/>
            </a:stretch>
          </a:blipFill>
        </p:spPr>
      </p:sp>
      <p:sp>
        <p:nvSpPr>
          <p:cNvPr name="TextBox 3" id="3"/>
          <p:cNvSpPr txBox="true"/>
          <p:nvPr/>
        </p:nvSpPr>
        <p:spPr>
          <a:xfrm rot="0">
            <a:off x="0" y="258475"/>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E. Middlewares </a:t>
            </a:r>
          </a:p>
          <a:p>
            <a:pPr algn="ctr">
              <a:lnSpc>
                <a:spcPts val="4059"/>
              </a:lnSpc>
              <a:spcBef>
                <a:spcPct val="0"/>
              </a:spcBef>
            </a:pPr>
          </a:p>
        </p:txBody>
      </p:sp>
      <p:sp>
        <p:nvSpPr>
          <p:cNvPr name="TextBox 4" id="4"/>
          <p:cNvSpPr txBox="true"/>
          <p:nvPr/>
        </p:nvSpPr>
        <p:spPr>
          <a:xfrm rot="0">
            <a:off x="1512261" y="971550"/>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1.1  </a:t>
            </a:r>
            <a:r>
              <a:rPr lang="en-US" b="true" sz="2899" i="true">
                <a:solidFill>
                  <a:srgbClr val="F7DF1E"/>
                </a:solidFill>
                <a:latin typeface="Lato Bold Italics"/>
                <a:ea typeface="Lato Bold Italics"/>
                <a:cs typeface="Lato Bold Italics"/>
                <a:sym typeface="Lato Bold Italics"/>
              </a:rPr>
              <a:t>authorizeRoles</a:t>
            </a:r>
          </a:p>
          <a:p>
            <a:pPr algn="ctr">
              <a:lnSpc>
                <a:spcPts val="4059"/>
              </a:lnSpc>
              <a:spcBef>
                <a:spcPct val="0"/>
              </a:spcBef>
            </a:pPr>
          </a:p>
        </p:txBody>
      </p:sp>
      <p:sp>
        <p:nvSpPr>
          <p:cNvPr name="TextBox 5" id="5"/>
          <p:cNvSpPr txBox="true"/>
          <p:nvPr/>
        </p:nvSpPr>
        <p:spPr>
          <a:xfrm rot="0">
            <a:off x="8825311" y="408955"/>
            <a:ext cx="8657106" cy="9411939"/>
          </a:xfrm>
          <a:prstGeom prst="rect">
            <a:avLst/>
          </a:prstGeom>
        </p:spPr>
        <p:txBody>
          <a:bodyPr anchor="t" rtlCol="false" tIns="0" lIns="0" bIns="0" rIns="0">
            <a:spAutoFit/>
          </a:bodyPr>
          <a:lstStyle/>
          <a:p>
            <a:pPr algn="ctr">
              <a:lnSpc>
                <a:spcPts val="4131"/>
              </a:lnSpc>
              <a:spcBef>
                <a:spcPct val="0"/>
              </a:spcBef>
            </a:pPr>
            <a:r>
              <a:rPr lang="en-US" b="true" sz="2951">
                <a:solidFill>
                  <a:srgbClr val="FFFFFF"/>
                </a:solidFill>
                <a:latin typeface="Lato Bold"/>
                <a:ea typeface="Lato Bold"/>
                <a:cs typeface="Lato Bold"/>
                <a:sym typeface="Lato Bold"/>
              </a:rPr>
              <a:t>Le middleware authorizeRoles joue un rôle central dans la gestion des autorisations. Il permet de restreindre l'accès à certaines ressources ou fonctionnalités en fonction des rôles attribués à l'utilisateur connecté (comme admin ou user). </a:t>
            </a:r>
          </a:p>
          <a:p>
            <a:pPr algn="ctr">
              <a:lnSpc>
                <a:spcPts val="4131"/>
              </a:lnSpc>
              <a:spcBef>
                <a:spcPct val="0"/>
              </a:spcBef>
            </a:pPr>
          </a:p>
          <a:p>
            <a:pPr algn="ctr">
              <a:lnSpc>
                <a:spcPts val="4131"/>
              </a:lnSpc>
              <a:spcBef>
                <a:spcPct val="0"/>
              </a:spcBef>
            </a:pPr>
            <a:r>
              <a:rPr lang="en-US" sz="2951" i="true">
                <a:solidFill>
                  <a:srgbClr val="FFFFFF"/>
                </a:solidFill>
                <a:latin typeface="Lato Italics"/>
                <a:ea typeface="Lato Italics"/>
                <a:cs typeface="Lato Italics"/>
                <a:sym typeface="Lato Italics"/>
              </a:rPr>
              <a:t>Le fonctionnement est simple : </a:t>
            </a:r>
          </a:p>
          <a:p>
            <a:pPr algn="ctr">
              <a:lnSpc>
                <a:spcPts val="4131"/>
              </a:lnSpc>
              <a:spcBef>
                <a:spcPct val="0"/>
              </a:spcBef>
            </a:pPr>
          </a:p>
          <a:p>
            <a:pPr algn="ctr">
              <a:lnSpc>
                <a:spcPts val="4131"/>
              </a:lnSpc>
              <a:spcBef>
                <a:spcPct val="0"/>
              </a:spcBef>
            </a:pPr>
            <a:r>
              <a:rPr lang="en-US" sz="2951" i="true">
                <a:solidFill>
                  <a:srgbClr val="FFFFFF"/>
                </a:solidFill>
                <a:latin typeface="Lato Italics"/>
                <a:ea typeface="Lato Italics"/>
                <a:cs typeface="Lato Italics"/>
                <a:sym typeface="Lato Italics"/>
              </a:rPr>
              <a:t>● Le middleware vérifie si les rôles de l'utilisateur, disponibles dans req.auth.roles, correspondent à ceux autorisés pour accéder à une ressource. </a:t>
            </a:r>
          </a:p>
          <a:p>
            <a:pPr algn="ctr">
              <a:lnSpc>
                <a:spcPts val="4131"/>
              </a:lnSpc>
              <a:spcBef>
                <a:spcPct val="0"/>
              </a:spcBef>
            </a:pPr>
          </a:p>
          <a:p>
            <a:pPr algn="ctr">
              <a:lnSpc>
                <a:spcPts val="4131"/>
              </a:lnSpc>
              <a:spcBef>
                <a:spcPct val="0"/>
              </a:spcBef>
            </a:pPr>
            <a:r>
              <a:rPr lang="en-US" sz="2951" i="true">
                <a:solidFill>
                  <a:srgbClr val="FFFFFF"/>
                </a:solidFill>
                <a:latin typeface="Lato Italics"/>
                <a:ea typeface="Lato Italics"/>
                <a:cs typeface="Lato Italics"/>
                <a:sym typeface="Lato Italics"/>
              </a:rPr>
              <a:t>● Si l'utilisateur n'a pas le rôle requis, une réponse avec un code HTTP 403 est renvoyée, indiquant un accès refusé. </a:t>
            </a:r>
          </a:p>
          <a:p>
            <a:pPr algn="ctr">
              <a:lnSpc>
                <a:spcPts val="4131"/>
              </a:lnSpc>
              <a:spcBef>
                <a:spcPct val="0"/>
              </a:spcBef>
            </a:pPr>
          </a:p>
          <a:p>
            <a:pPr algn="ctr">
              <a:lnSpc>
                <a:spcPts val="4131"/>
              </a:lnSpc>
              <a:spcBef>
                <a:spcPct val="0"/>
              </a:spcBef>
            </a:pPr>
            <a:r>
              <a:rPr lang="en-US" b="true" sz="2951" i="true">
                <a:solidFill>
                  <a:srgbClr val="FFFFFF"/>
                </a:solidFill>
                <a:latin typeface="Lato Bold Italics"/>
                <a:ea typeface="Lato Bold Italics"/>
                <a:cs typeface="Lato Bold Italics"/>
                <a:sym typeface="Lato Bold Italics"/>
              </a:rPr>
              <a:t>Cela garantit une gestion fine des droits d'accès, essentielle dans un contexte multi-utilisateur. </a:t>
            </a:r>
          </a:p>
        </p:txBody>
      </p:sp>
      <p:sp>
        <p:nvSpPr>
          <p:cNvPr name="Freeform 6" id="6"/>
          <p:cNvSpPr/>
          <p:nvPr/>
        </p:nvSpPr>
        <p:spPr>
          <a:xfrm flipH="false" flipV="false" rot="0">
            <a:off x="17034207" y="3554057"/>
            <a:ext cx="896420" cy="896420"/>
          </a:xfrm>
          <a:custGeom>
            <a:avLst/>
            <a:gdLst/>
            <a:ahLst/>
            <a:cxnLst/>
            <a:rect r="r" b="b" t="t" l="l"/>
            <a:pathLst>
              <a:path h="896420" w="896420">
                <a:moveTo>
                  <a:pt x="0" y="0"/>
                </a:moveTo>
                <a:lnTo>
                  <a:pt x="896421" y="0"/>
                </a:lnTo>
                <a:lnTo>
                  <a:pt x="896421"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748606" y="1413721"/>
            <a:ext cx="13510694" cy="8408160"/>
            <a:chOff x="0" y="0"/>
            <a:chExt cx="3558372" cy="2214495"/>
          </a:xfrm>
        </p:grpSpPr>
        <p:sp>
          <p:nvSpPr>
            <p:cNvPr name="Freeform 3" id="3"/>
            <p:cNvSpPr/>
            <p:nvPr/>
          </p:nvSpPr>
          <p:spPr>
            <a:xfrm flipH="false" flipV="false" rot="0">
              <a:off x="0" y="0"/>
              <a:ext cx="3558372" cy="2214495"/>
            </a:xfrm>
            <a:custGeom>
              <a:avLst/>
              <a:gdLst/>
              <a:ahLst/>
              <a:cxnLst/>
              <a:rect r="r" b="b" t="t" l="l"/>
              <a:pathLst>
                <a:path h="2214495" w="3558372">
                  <a:moveTo>
                    <a:pt x="11460" y="0"/>
                  </a:moveTo>
                  <a:lnTo>
                    <a:pt x="3546911" y="0"/>
                  </a:lnTo>
                  <a:cubicBezTo>
                    <a:pt x="3549951" y="0"/>
                    <a:pt x="3552866" y="1207"/>
                    <a:pt x="3555015" y="3357"/>
                  </a:cubicBezTo>
                  <a:cubicBezTo>
                    <a:pt x="3557165" y="5506"/>
                    <a:pt x="3558372" y="8421"/>
                    <a:pt x="3558372" y="11460"/>
                  </a:cubicBezTo>
                  <a:lnTo>
                    <a:pt x="3558372" y="2203035"/>
                  </a:lnTo>
                  <a:cubicBezTo>
                    <a:pt x="3558372" y="2206074"/>
                    <a:pt x="3557165" y="2208989"/>
                    <a:pt x="3555015" y="2211138"/>
                  </a:cubicBezTo>
                  <a:cubicBezTo>
                    <a:pt x="3552866" y="2213287"/>
                    <a:pt x="3549951" y="2214495"/>
                    <a:pt x="3546911" y="2214495"/>
                  </a:cubicBezTo>
                  <a:lnTo>
                    <a:pt x="11460" y="2214495"/>
                  </a:lnTo>
                  <a:cubicBezTo>
                    <a:pt x="8421" y="2214495"/>
                    <a:pt x="5506" y="2213287"/>
                    <a:pt x="3357" y="2211138"/>
                  </a:cubicBezTo>
                  <a:cubicBezTo>
                    <a:pt x="1207" y="2208989"/>
                    <a:pt x="0" y="2206074"/>
                    <a:pt x="0" y="2203035"/>
                  </a:cubicBezTo>
                  <a:lnTo>
                    <a:pt x="0" y="11460"/>
                  </a:lnTo>
                  <a:cubicBezTo>
                    <a:pt x="0" y="8421"/>
                    <a:pt x="1207" y="5506"/>
                    <a:pt x="3357" y="3357"/>
                  </a:cubicBezTo>
                  <a:cubicBezTo>
                    <a:pt x="5506" y="1207"/>
                    <a:pt x="8421" y="0"/>
                    <a:pt x="11460" y="0"/>
                  </a:cubicBezTo>
                  <a:close/>
                </a:path>
              </a:pathLst>
            </a:custGeom>
            <a:solidFill>
              <a:srgbClr val="000000"/>
            </a:solidFill>
            <a:ln w="38100" cap="sq">
              <a:solidFill>
                <a:srgbClr val="E5E1DA"/>
              </a:solidFill>
              <a:prstDash val="solid"/>
              <a:miter/>
            </a:ln>
          </p:spPr>
        </p:sp>
        <p:sp>
          <p:nvSpPr>
            <p:cNvPr name="TextBox 4" id="4"/>
            <p:cNvSpPr txBox="true"/>
            <p:nvPr/>
          </p:nvSpPr>
          <p:spPr>
            <a:xfrm>
              <a:off x="0" y="-38100"/>
              <a:ext cx="3558372" cy="225259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2"/>
            <a:stretch>
              <a:fillRect l="0" t="0" r="0" b="0"/>
            </a:stretch>
          </a:blipFill>
        </p:spPr>
      </p:sp>
      <p:sp>
        <p:nvSpPr>
          <p:cNvPr name="Freeform 6" id="6"/>
          <p:cNvSpPr/>
          <p:nvPr/>
        </p:nvSpPr>
        <p:spPr>
          <a:xfrm flipH="false" flipV="false" rot="0">
            <a:off x="17426932" y="225606"/>
            <a:ext cx="650410" cy="650410"/>
          </a:xfrm>
          <a:custGeom>
            <a:avLst/>
            <a:gdLst/>
            <a:ahLst/>
            <a:cxnLst/>
            <a:rect r="r" b="b" t="t" l="l"/>
            <a:pathLst>
              <a:path h="650410" w="650410">
                <a:moveTo>
                  <a:pt x="0" y="0"/>
                </a:moveTo>
                <a:lnTo>
                  <a:pt x="650411" y="0"/>
                </a:lnTo>
                <a:lnTo>
                  <a:pt x="650411"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54202" y="82550"/>
            <a:ext cx="13678733" cy="987425"/>
          </a:xfrm>
          <a:prstGeom prst="rect">
            <a:avLst/>
          </a:prstGeom>
        </p:spPr>
        <p:txBody>
          <a:bodyPr anchor="t" rtlCol="false" tIns="0" lIns="0" bIns="0" rIns="0">
            <a:spAutoFit/>
          </a:bodyPr>
          <a:lstStyle/>
          <a:p>
            <a:pPr algn="l">
              <a:lnSpc>
                <a:spcPts val="7150"/>
              </a:lnSpc>
            </a:pPr>
            <a:r>
              <a:rPr lang="en-US" b="true" sz="6500">
                <a:solidFill>
                  <a:srgbClr val="FBF9F1"/>
                </a:solidFill>
                <a:latin typeface="Poppins Bold"/>
                <a:ea typeface="Poppins Bold"/>
                <a:cs typeface="Poppins Bold"/>
                <a:sym typeface="Poppins Bold"/>
              </a:rPr>
              <a:t>1.  PRÉSENTATION PERSONNELLE</a:t>
            </a:r>
          </a:p>
        </p:txBody>
      </p:sp>
      <p:sp>
        <p:nvSpPr>
          <p:cNvPr name="TextBox 8" id="8"/>
          <p:cNvSpPr txBox="true"/>
          <p:nvPr/>
        </p:nvSpPr>
        <p:spPr>
          <a:xfrm rot="0">
            <a:off x="3998348" y="1514487"/>
            <a:ext cx="13065024" cy="8583295"/>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Mon parcours scolaire et professionnel a connu plusieurs rebondissements qui ont forgé ma détermination et m'ont conduit vers ma passion actuelle. En classe de 3ᵉ, j’ai effectué un stage chez Horyou, où j’ai découvert le métier de mon beau-frère, CTO de l’entreprise. Bien que fascinant, ce domaine m’avait alors semblé trop complexe à maîtriser, et je n’y avais pas immédiatement accroché. En terminale, j’ai poursuivi un bac SLMG option mercatique. </a:t>
            </a:r>
          </a:p>
          <a:p>
            <a:pPr algn="l">
              <a:lnSpc>
                <a:spcPts val="3079"/>
              </a:lnSpc>
            </a:pPr>
          </a:p>
          <a:p>
            <a:pPr algn="l">
              <a:lnSpc>
                <a:spcPts val="3079"/>
              </a:lnSpc>
            </a:pPr>
            <a:r>
              <a:rPr lang="en-US" sz="2199">
                <a:solidFill>
                  <a:srgbClr val="E5E1DA"/>
                </a:solidFill>
                <a:latin typeface="Lato"/>
                <a:ea typeface="Lato"/>
                <a:cs typeface="Lato"/>
                <a:sym typeface="Lato"/>
              </a:rPr>
              <a:t>Malheureusement, à cause d’erreurs de jeunesse, je ne me suis pas présenté à certaines épreuves comme le sport et la philosophie, ce qui m’a valu une note globale de 8 et m’a rendu inéligible aux rattrapages. Suite à cet échec, j’ai enchaîné divers petits boulots, mais début 2024, j’ai ressenti le besoin de donner un nouveau souffle à ma carrière. C’est ainsi que je me suis orienté vers la formation en développement web chez Simplon.</a:t>
            </a:r>
          </a:p>
          <a:p>
            <a:pPr algn="l">
              <a:lnSpc>
                <a:spcPts val="3079"/>
              </a:lnSpc>
            </a:pPr>
          </a:p>
          <a:p>
            <a:pPr algn="l">
              <a:lnSpc>
                <a:spcPts val="3079"/>
              </a:lnSpc>
            </a:pPr>
            <a:r>
              <a:rPr lang="en-US" sz="2199">
                <a:solidFill>
                  <a:srgbClr val="E5E1DA"/>
                </a:solidFill>
                <a:latin typeface="Lato"/>
                <a:ea typeface="Lato"/>
                <a:cs typeface="Lato"/>
                <a:sym typeface="Lato"/>
              </a:rPr>
              <a:t>Ce choix s’est imposé à moi, car le bac n’était pas un prérequis, contrairement à d’autres organismes, et leur méthodologie d’apprentissage en groupe collaboratif correspondait parfaitement à ma façon de travailler.</a:t>
            </a:r>
          </a:p>
          <a:p>
            <a:pPr algn="l">
              <a:lnSpc>
                <a:spcPts val="3079"/>
              </a:lnSpc>
            </a:pPr>
          </a:p>
          <a:p>
            <a:pPr algn="l">
              <a:lnSpc>
                <a:spcPts val="3079"/>
              </a:lnSpc>
            </a:pPr>
            <a:r>
              <a:rPr lang="en-US" sz="2199">
                <a:solidFill>
                  <a:srgbClr val="E5E1DA"/>
                </a:solidFill>
                <a:latin typeface="Lato"/>
                <a:ea typeface="Lato"/>
                <a:cs typeface="Lato"/>
                <a:sym typeface="Lato"/>
              </a:rPr>
              <a:t> J’ai choisi le développement web, car j’ai toujours eu un intérêt marqué pour les technologies et les systèmes informatiques. Trouver des solutions techniques, explorer de nouvelles applications ou optimiser le fonctionnement des appareils m’a toujours attiré. C’est cette curiosité et cette logique qui m’ont convaincu de m’investir dans ce domaine, où je peux enfin transformer mes compétences en une véritable carrière.</a:t>
            </a:r>
          </a:p>
          <a:p>
            <a:pPr algn="l">
              <a:lnSpc>
                <a:spcPts val="3079"/>
              </a:lnSpc>
              <a:spcBef>
                <a:spcPct val="0"/>
              </a:spcBef>
            </a:pP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506220"/>
            <a:ext cx="8245571" cy="6272199"/>
          </a:xfrm>
          <a:custGeom>
            <a:avLst/>
            <a:gdLst/>
            <a:ahLst/>
            <a:cxnLst/>
            <a:rect r="r" b="b" t="t" l="l"/>
            <a:pathLst>
              <a:path h="6272199" w="8245571">
                <a:moveTo>
                  <a:pt x="0" y="0"/>
                </a:moveTo>
                <a:lnTo>
                  <a:pt x="8245571" y="0"/>
                </a:lnTo>
                <a:lnTo>
                  <a:pt x="8245571" y="6272199"/>
                </a:lnTo>
                <a:lnTo>
                  <a:pt x="0" y="6272199"/>
                </a:lnTo>
                <a:lnTo>
                  <a:pt x="0" y="0"/>
                </a:lnTo>
                <a:close/>
              </a:path>
            </a:pathLst>
          </a:custGeom>
          <a:blipFill>
            <a:blip r:embed="rId2"/>
            <a:stretch>
              <a:fillRect l="0" t="0" r="-37058" b="0"/>
            </a:stretch>
          </a:blipFill>
        </p:spPr>
      </p:sp>
      <p:sp>
        <p:nvSpPr>
          <p:cNvPr name="TextBox 3" id="3"/>
          <p:cNvSpPr txBox="true"/>
          <p:nvPr/>
        </p:nvSpPr>
        <p:spPr>
          <a:xfrm rot="0">
            <a:off x="808333" y="494030"/>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1.2 </a:t>
            </a:r>
            <a:r>
              <a:rPr lang="en-US" b="true" sz="2899" i="true">
                <a:solidFill>
                  <a:srgbClr val="F7DF1E"/>
                </a:solidFill>
                <a:latin typeface="Lato Bold Italics"/>
                <a:ea typeface="Lato Bold Italics"/>
                <a:cs typeface="Lato Bold Italics"/>
                <a:sym typeface="Lato Bold Italics"/>
              </a:rPr>
              <a:t>verifyOwner</a:t>
            </a:r>
          </a:p>
          <a:p>
            <a:pPr algn="ctr">
              <a:lnSpc>
                <a:spcPts val="4059"/>
              </a:lnSpc>
              <a:spcBef>
                <a:spcPct val="0"/>
              </a:spcBef>
            </a:pPr>
          </a:p>
        </p:txBody>
      </p:sp>
      <p:sp>
        <p:nvSpPr>
          <p:cNvPr name="TextBox 4" id="4"/>
          <p:cNvSpPr txBox="true"/>
          <p:nvPr/>
        </p:nvSpPr>
        <p:spPr>
          <a:xfrm rot="0">
            <a:off x="8245571" y="314007"/>
            <a:ext cx="9680879" cy="9601836"/>
          </a:xfrm>
          <a:prstGeom prst="rect">
            <a:avLst/>
          </a:prstGeom>
        </p:spPr>
        <p:txBody>
          <a:bodyPr anchor="t" rtlCol="false" tIns="0" lIns="0" bIns="0" rIns="0">
            <a:spAutoFit/>
          </a:bodyPr>
          <a:lstStyle/>
          <a:p>
            <a:pPr algn="ctr">
              <a:lnSpc>
                <a:spcPts val="3639"/>
              </a:lnSpc>
              <a:spcBef>
                <a:spcPct val="0"/>
              </a:spcBef>
            </a:pPr>
            <a:r>
              <a:rPr lang="en-US" b="true" sz="2599" i="true">
                <a:solidFill>
                  <a:srgbClr val="FFFFFF"/>
                </a:solidFill>
                <a:latin typeface="Lato Bold Italics"/>
                <a:ea typeface="Lato Bold Italics"/>
                <a:cs typeface="Lato Bold Italics"/>
                <a:sym typeface="Lato Bold Italics"/>
              </a:rPr>
              <a:t>Ce middleware est c</a:t>
            </a:r>
            <a:r>
              <a:rPr lang="en-US" b="true" sz="2599" i="true">
                <a:solidFill>
                  <a:srgbClr val="FFFFFF"/>
                </a:solidFill>
                <a:latin typeface="Lato Bold Italics"/>
                <a:ea typeface="Lato Bold Italics"/>
                <a:cs typeface="Lato Bold Italics"/>
                <a:sym typeface="Lato Bold Italics"/>
              </a:rPr>
              <a:t>onçu pour valider que l'utilisateur connecté est bien le propriétaire d'une ressource (comme un post ou un commentaire) ou dispose des droits administratifs. Il prend en paramètre une fonction getResource qui retourne la ressource ciblée. </a:t>
            </a:r>
          </a:p>
          <a:p>
            <a:pPr algn="ctr">
              <a:lnSpc>
                <a:spcPts val="3639"/>
              </a:lnSpc>
              <a:spcBef>
                <a:spcPct val="0"/>
              </a:spcBef>
            </a:pPr>
          </a:p>
          <a:p>
            <a:pPr algn="ctr">
              <a:lnSpc>
                <a:spcPts val="3639"/>
              </a:lnSpc>
              <a:spcBef>
                <a:spcPct val="0"/>
              </a:spcBef>
            </a:pPr>
            <a:r>
              <a:rPr lang="en-US" b="true" sz="2599" i="true">
                <a:solidFill>
                  <a:srgbClr val="FFFFFF"/>
                </a:solidFill>
                <a:latin typeface="Lato Bold Italics"/>
                <a:ea typeface="Lato Bold Italics"/>
                <a:cs typeface="Lato Bold Italics"/>
                <a:sym typeface="Lato Bold Italics"/>
              </a:rPr>
              <a:t>Le processus : </a:t>
            </a:r>
          </a:p>
          <a:p>
            <a:pPr algn="ctr">
              <a:lnSpc>
                <a:spcPts val="3639"/>
              </a:lnSpc>
              <a:spcBef>
                <a:spcPct val="0"/>
              </a:spcBef>
            </a:pPr>
          </a:p>
          <a:p>
            <a:pPr algn="ctr" marL="561336" indent="-280668" lvl="1">
              <a:lnSpc>
                <a:spcPts val="3639"/>
              </a:lnSpc>
              <a:spcBef>
                <a:spcPct val="0"/>
              </a:spcBef>
              <a:buFont typeface="Arial"/>
              <a:buChar char="•"/>
            </a:pPr>
            <a:r>
              <a:rPr lang="en-US" sz="2599" i="true">
                <a:solidFill>
                  <a:srgbClr val="FFFFFF"/>
                </a:solidFill>
                <a:latin typeface="Lato Italics"/>
                <a:ea typeface="Lato Italics"/>
                <a:cs typeface="Lato Italics"/>
                <a:sym typeface="Lato Italics"/>
              </a:rPr>
              <a:t>Récupération de la ressource à partir de la base de données. </a:t>
            </a:r>
          </a:p>
          <a:p>
            <a:pPr algn="ctr">
              <a:lnSpc>
                <a:spcPts val="3639"/>
              </a:lnSpc>
              <a:spcBef>
                <a:spcPct val="0"/>
              </a:spcBef>
            </a:pPr>
          </a:p>
          <a:p>
            <a:pPr algn="ctr" marL="561336" indent="-280668" lvl="1">
              <a:lnSpc>
                <a:spcPts val="3639"/>
              </a:lnSpc>
              <a:spcBef>
                <a:spcPct val="0"/>
              </a:spcBef>
              <a:buFont typeface="Arial"/>
              <a:buChar char="•"/>
            </a:pPr>
            <a:r>
              <a:rPr lang="en-US" sz="2599" i="true">
                <a:solidFill>
                  <a:srgbClr val="FFFFFF"/>
                </a:solidFill>
                <a:latin typeface="Lato Italics"/>
                <a:ea typeface="Lato Italics"/>
                <a:cs typeface="Lato Italics"/>
                <a:sym typeface="Lato Italics"/>
              </a:rPr>
              <a:t>Comparaison de l'user_id de la ressource avec celui de l'utilisateur connecté (req.auth.userId). </a:t>
            </a:r>
          </a:p>
          <a:p>
            <a:pPr algn="ctr">
              <a:lnSpc>
                <a:spcPts val="3639"/>
              </a:lnSpc>
              <a:spcBef>
                <a:spcPct val="0"/>
              </a:spcBef>
            </a:pPr>
          </a:p>
          <a:p>
            <a:pPr algn="ctr" marL="561336" indent="-280668" lvl="1">
              <a:lnSpc>
                <a:spcPts val="3639"/>
              </a:lnSpc>
              <a:spcBef>
                <a:spcPct val="0"/>
              </a:spcBef>
              <a:buFont typeface="Arial"/>
              <a:buChar char="•"/>
            </a:pPr>
            <a:r>
              <a:rPr lang="en-US" sz="2599" i="true">
                <a:solidFill>
                  <a:srgbClr val="FFFFFF"/>
                </a:solidFill>
                <a:latin typeface="Lato Italics"/>
                <a:ea typeface="Lato Italics"/>
                <a:cs typeface="Lato Italics"/>
                <a:sym typeface="Lato Italics"/>
              </a:rPr>
              <a:t> Vérification si l'utilisateur a un rôle administratif (admin) pour contourner cette limitation. </a:t>
            </a:r>
          </a:p>
          <a:p>
            <a:pPr algn="ctr">
              <a:lnSpc>
                <a:spcPts val="3639"/>
              </a:lnSpc>
              <a:spcBef>
                <a:spcPct val="0"/>
              </a:spcBef>
            </a:pPr>
          </a:p>
          <a:p>
            <a:pPr algn="ctr" marL="561336" indent="-280668" lvl="1">
              <a:lnSpc>
                <a:spcPts val="3639"/>
              </a:lnSpc>
              <a:spcBef>
                <a:spcPct val="0"/>
              </a:spcBef>
              <a:buFont typeface="Arial"/>
              <a:buChar char="•"/>
            </a:pPr>
            <a:r>
              <a:rPr lang="en-US" sz="2599" i="true">
                <a:solidFill>
                  <a:srgbClr val="FFFFFF"/>
                </a:solidFill>
                <a:latin typeface="Lato Italics"/>
                <a:ea typeface="Lato Italics"/>
                <a:cs typeface="Lato Italics"/>
                <a:sym typeface="Lato Italics"/>
              </a:rPr>
              <a:t>En cas de non-conformité, une réponse appropriée est renvoyée (erreur 403 ou 404 si la ressource est introuvable). </a:t>
            </a:r>
          </a:p>
          <a:p>
            <a:pPr algn="ctr">
              <a:lnSpc>
                <a:spcPts val="3639"/>
              </a:lnSpc>
              <a:spcBef>
                <a:spcPct val="0"/>
              </a:spcBef>
            </a:pPr>
          </a:p>
          <a:p>
            <a:pPr algn="ctr">
              <a:lnSpc>
                <a:spcPts val="3639"/>
              </a:lnSpc>
              <a:spcBef>
                <a:spcPct val="0"/>
              </a:spcBef>
            </a:pPr>
            <a:r>
              <a:rPr lang="en-US" b="true" sz="2599" i="true">
                <a:solidFill>
                  <a:srgbClr val="FFFFFF"/>
                </a:solidFill>
                <a:latin typeface="Lato Bold Italics"/>
                <a:ea typeface="Lato Bold Italics"/>
                <a:cs typeface="Lato Bold Italics"/>
                <a:sym typeface="Lato Bold Italics"/>
              </a:rPr>
              <a:t>Ce middleware est indispensable pour protéger les ressources sensibles et prévenir les accès non autorisés. </a:t>
            </a:r>
          </a:p>
          <a:p>
            <a:pPr algn="ctr">
              <a:lnSpc>
                <a:spcPts val="3639"/>
              </a:lnSpc>
              <a:spcBef>
                <a:spcPct val="0"/>
              </a:spcBef>
            </a:pPr>
          </a:p>
        </p:txBody>
      </p:sp>
      <p:sp>
        <p:nvSpPr>
          <p:cNvPr name="Freeform 5" id="5"/>
          <p:cNvSpPr/>
          <p:nvPr/>
        </p:nvSpPr>
        <p:spPr>
          <a:xfrm flipH="false" flipV="false" rot="0">
            <a:off x="16811090" y="92583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664611"/>
            <a:ext cx="8789758" cy="6735152"/>
          </a:xfrm>
          <a:custGeom>
            <a:avLst/>
            <a:gdLst/>
            <a:ahLst/>
            <a:cxnLst/>
            <a:rect r="r" b="b" t="t" l="l"/>
            <a:pathLst>
              <a:path h="6735152" w="8789758">
                <a:moveTo>
                  <a:pt x="0" y="0"/>
                </a:moveTo>
                <a:lnTo>
                  <a:pt x="8789758" y="0"/>
                </a:lnTo>
                <a:lnTo>
                  <a:pt x="8789758" y="6735152"/>
                </a:lnTo>
                <a:lnTo>
                  <a:pt x="0" y="6735152"/>
                </a:lnTo>
                <a:lnTo>
                  <a:pt x="0" y="0"/>
                </a:lnTo>
                <a:close/>
              </a:path>
            </a:pathLst>
          </a:custGeom>
          <a:blipFill>
            <a:blip r:embed="rId2"/>
            <a:stretch>
              <a:fillRect l="0" t="0" r="0" b="0"/>
            </a:stretch>
          </a:blipFill>
        </p:spPr>
      </p:sp>
      <p:sp>
        <p:nvSpPr>
          <p:cNvPr name="TextBox 3" id="3"/>
          <p:cNvSpPr txBox="true"/>
          <p:nvPr/>
        </p:nvSpPr>
        <p:spPr>
          <a:xfrm rot="0">
            <a:off x="248390" y="430036"/>
            <a:ext cx="4065452" cy="4978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1.3 </a:t>
            </a:r>
            <a:r>
              <a:rPr lang="en-US" b="true" sz="2899" i="true">
                <a:solidFill>
                  <a:srgbClr val="F7DF1E"/>
                </a:solidFill>
                <a:latin typeface="Lato Bold Italics"/>
                <a:ea typeface="Lato Bold Italics"/>
                <a:cs typeface="Lato Bold Italics"/>
                <a:sym typeface="Lato Bold Italics"/>
              </a:rPr>
              <a:t>multer </a:t>
            </a:r>
          </a:p>
        </p:txBody>
      </p:sp>
      <p:sp>
        <p:nvSpPr>
          <p:cNvPr name="TextBox 4" id="4"/>
          <p:cNvSpPr txBox="true"/>
          <p:nvPr/>
        </p:nvSpPr>
        <p:spPr>
          <a:xfrm rot="0">
            <a:off x="9144000" y="861202"/>
            <a:ext cx="8343405" cy="8415656"/>
          </a:xfrm>
          <a:prstGeom prst="rect">
            <a:avLst/>
          </a:prstGeom>
        </p:spPr>
        <p:txBody>
          <a:bodyPr anchor="t" rtlCol="false" tIns="0" lIns="0" bIns="0" rIns="0">
            <a:spAutoFit/>
          </a:bodyPr>
          <a:lstStyle/>
          <a:p>
            <a:pPr algn="ctr">
              <a:lnSpc>
                <a:spcPts val="3919"/>
              </a:lnSpc>
              <a:spcBef>
                <a:spcPct val="0"/>
              </a:spcBef>
            </a:pPr>
            <a:r>
              <a:rPr lang="en-US" b="true" sz="2799" i="true">
                <a:solidFill>
                  <a:srgbClr val="FFFFFF"/>
                </a:solidFill>
                <a:latin typeface="Lato Bold Italics"/>
                <a:ea typeface="Lato Bold Italics"/>
                <a:cs typeface="Lato Bold Italics"/>
                <a:sym typeface="Lato Bold Italics"/>
              </a:rPr>
              <a:t>Pour gérer l'upload d'images dans l'application, le middleware multer a été configuré. </a:t>
            </a:r>
          </a:p>
          <a:p>
            <a:pPr algn="ctr">
              <a:lnSpc>
                <a:spcPts val="3919"/>
              </a:lnSpc>
              <a:spcBef>
                <a:spcPct val="0"/>
              </a:spcBef>
            </a:pPr>
          </a:p>
          <a:p>
            <a:pPr algn="ctr">
              <a:lnSpc>
                <a:spcPts val="3919"/>
              </a:lnSpc>
              <a:spcBef>
                <a:spcPct val="0"/>
              </a:spcBef>
            </a:pPr>
            <a:r>
              <a:rPr lang="en-US" sz="2799" i="true">
                <a:solidFill>
                  <a:srgbClr val="FFFFFF"/>
                </a:solidFill>
                <a:latin typeface="Lato Italics"/>
                <a:ea typeface="Lato Italics"/>
                <a:cs typeface="Lato Italics"/>
                <a:sym typeface="Lato Italics"/>
              </a:rPr>
              <a:t>●</a:t>
            </a:r>
            <a:r>
              <a:rPr lang="en-US" sz="2799">
                <a:solidFill>
                  <a:srgbClr val="FFFFFF"/>
                </a:solidFill>
                <a:latin typeface="Lato"/>
                <a:ea typeface="Lato"/>
                <a:cs typeface="Lato"/>
                <a:sym typeface="Lato"/>
              </a:rPr>
              <a:t> Stockage des fichiers : Les images sont enregistrées dans un répertoire dédié (uploads), avec des noms uniques générés à l'aide de la date actuelle. </a:t>
            </a:r>
          </a:p>
          <a:p>
            <a:pPr algn="ctr">
              <a:lnSpc>
                <a:spcPts val="3919"/>
              </a:lnSpc>
              <a:spcBef>
                <a:spcPct val="0"/>
              </a:spcBef>
            </a:pPr>
          </a:p>
          <a:p>
            <a:pPr algn="ctr">
              <a:lnSpc>
                <a:spcPts val="3919"/>
              </a:lnSpc>
              <a:spcBef>
                <a:spcPct val="0"/>
              </a:spcBef>
            </a:pPr>
            <a:r>
              <a:rPr lang="en-US" sz="2799">
                <a:solidFill>
                  <a:srgbClr val="FFFFFF"/>
                </a:solidFill>
                <a:latin typeface="Lato"/>
                <a:ea typeface="Lato"/>
                <a:cs typeface="Lato"/>
                <a:sym typeface="Lato"/>
              </a:rPr>
              <a:t>● Filtrage des fichiers : Seules les images (JPEG, JPG, PNG, GIF) sont acceptées, grâce à une fonction de validation basée sur le type MIME et l'extension.</a:t>
            </a:r>
          </a:p>
          <a:p>
            <a:pPr algn="ctr">
              <a:lnSpc>
                <a:spcPts val="3919"/>
              </a:lnSpc>
              <a:spcBef>
                <a:spcPct val="0"/>
              </a:spcBef>
            </a:pPr>
            <a:r>
              <a:rPr lang="en-US" sz="2799">
                <a:solidFill>
                  <a:srgbClr val="FFFFFF"/>
                </a:solidFill>
                <a:latin typeface="Lato"/>
                <a:ea typeface="Lato"/>
                <a:cs typeface="Lato"/>
                <a:sym typeface="Lato"/>
              </a:rPr>
              <a:t> </a:t>
            </a:r>
          </a:p>
          <a:p>
            <a:pPr algn="ctr">
              <a:lnSpc>
                <a:spcPts val="3919"/>
              </a:lnSpc>
              <a:spcBef>
                <a:spcPct val="0"/>
              </a:spcBef>
            </a:pPr>
            <a:r>
              <a:rPr lang="en-US" sz="2799">
                <a:solidFill>
                  <a:srgbClr val="FFFFFF"/>
                </a:solidFill>
                <a:latin typeface="Lato"/>
                <a:ea typeface="Lato"/>
                <a:cs typeface="Lato"/>
                <a:sym typeface="Lato"/>
              </a:rPr>
              <a:t>● Limitation de taille : Une taille maximale de 5 Mo par fichier est imposée pour éviter tout abus. </a:t>
            </a:r>
          </a:p>
          <a:p>
            <a:pPr algn="ctr">
              <a:lnSpc>
                <a:spcPts val="3919"/>
              </a:lnSpc>
              <a:spcBef>
                <a:spcPct val="0"/>
              </a:spcBef>
            </a:pPr>
          </a:p>
          <a:p>
            <a:pPr algn="ctr">
              <a:lnSpc>
                <a:spcPts val="3919"/>
              </a:lnSpc>
              <a:spcBef>
                <a:spcPct val="0"/>
              </a:spcBef>
            </a:pPr>
            <a:r>
              <a:rPr lang="en-US" b="true" sz="2799" i="true">
                <a:solidFill>
                  <a:srgbClr val="FFFFFF"/>
                </a:solidFill>
                <a:latin typeface="Lato Bold Italics"/>
                <a:ea typeface="Lato Bold Italics"/>
                <a:cs typeface="Lato Bold Italics"/>
                <a:sym typeface="Lato Bold Italics"/>
              </a:rPr>
              <a:t>Ce middleware simplifie l'ajout de contenu multimédia tout en garantissant la conformité avec les exigences de l'application. </a:t>
            </a:r>
          </a:p>
        </p:txBody>
      </p:sp>
      <p:sp>
        <p:nvSpPr>
          <p:cNvPr name="Freeform 5" id="5"/>
          <p:cNvSpPr/>
          <p:nvPr/>
        </p:nvSpPr>
        <p:spPr>
          <a:xfrm flipH="false" flipV="false" rot="0">
            <a:off x="16811090" y="9008266"/>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094" y="682872"/>
            <a:ext cx="5966090" cy="8921257"/>
          </a:xfrm>
          <a:custGeom>
            <a:avLst/>
            <a:gdLst/>
            <a:ahLst/>
            <a:cxnLst/>
            <a:rect r="r" b="b" t="t" l="l"/>
            <a:pathLst>
              <a:path h="8921257" w="5966090">
                <a:moveTo>
                  <a:pt x="0" y="0"/>
                </a:moveTo>
                <a:lnTo>
                  <a:pt x="5966091" y="0"/>
                </a:lnTo>
                <a:lnTo>
                  <a:pt x="5966091" y="8921256"/>
                </a:lnTo>
                <a:lnTo>
                  <a:pt x="0" y="8921256"/>
                </a:lnTo>
                <a:lnTo>
                  <a:pt x="0" y="0"/>
                </a:lnTo>
                <a:close/>
              </a:path>
            </a:pathLst>
          </a:custGeom>
          <a:blipFill>
            <a:blip r:embed="rId2"/>
            <a:stretch>
              <a:fillRect l="0" t="0" r="0" b="0"/>
            </a:stretch>
          </a:blipFill>
        </p:spPr>
      </p:sp>
      <p:sp>
        <p:nvSpPr>
          <p:cNvPr name="TextBox 3" id="3"/>
          <p:cNvSpPr txBox="true"/>
          <p:nvPr/>
        </p:nvSpPr>
        <p:spPr>
          <a:xfrm rot="0">
            <a:off x="6440023" y="962025"/>
            <a:ext cx="11353270" cy="7534089"/>
          </a:xfrm>
          <a:prstGeom prst="rect">
            <a:avLst/>
          </a:prstGeom>
        </p:spPr>
        <p:txBody>
          <a:bodyPr anchor="t" rtlCol="false" tIns="0" lIns="0" bIns="0" rIns="0">
            <a:spAutoFit/>
          </a:bodyPr>
          <a:lstStyle/>
          <a:p>
            <a:pPr algn="ctr">
              <a:lnSpc>
                <a:spcPts val="4210"/>
              </a:lnSpc>
              <a:spcBef>
                <a:spcPct val="0"/>
              </a:spcBef>
            </a:pPr>
          </a:p>
          <a:p>
            <a:pPr algn="ctr">
              <a:lnSpc>
                <a:spcPts val="4210"/>
              </a:lnSpc>
              <a:spcBef>
                <a:spcPct val="0"/>
              </a:spcBef>
            </a:pPr>
            <a:r>
              <a:rPr lang="en-US" b="true" sz="3007" i="true">
                <a:solidFill>
                  <a:srgbClr val="FFFFFF"/>
                </a:solidFill>
                <a:latin typeface="Lato Bold Italics"/>
                <a:ea typeface="Lato Bold Italics"/>
                <a:cs typeface="Lato Bold Italics"/>
                <a:sym typeface="Lato Bold Italics"/>
              </a:rPr>
              <a:t>Pour sécuriser l'application, un middleware d'authentification utilisant les JSON Web Tokens (JWT) a été mis en place. </a:t>
            </a:r>
          </a:p>
          <a:p>
            <a:pPr algn="ctr">
              <a:lnSpc>
                <a:spcPts val="3650"/>
              </a:lnSpc>
              <a:spcBef>
                <a:spcPct val="0"/>
              </a:spcBef>
            </a:pPr>
          </a:p>
          <a:p>
            <a:pPr algn="ctr">
              <a:lnSpc>
                <a:spcPts val="3650"/>
              </a:lnSpc>
              <a:spcBef>
                <a:spcPct val="0"/>
              </a:spcBef>
            </a:pPr>
            <a:r>
              <a:rPr lang="en-US" sz="2607">
                <a:solidFill>
                  <a:srgbClr val="FFFFFF"/>
                </a:solidFill>
                <a:latin typeface="Lato"/>
                <a:ea typeface="Lato"/>
                <a:cs typeface="Lato"/>
                <a:sym typeface="Lato"/>
              </a:rPr>
              <a:t>●</a:t>
            </a:r>
            <a:r>
              <a:rPr lang="en-US" sz="2607" i="true">
                <a:solidFill>
                  <a:srgbClr val="FFFFFF"/>
                </a:solidFill>
                <a:latin typeface="Lato Italics"/>
                <a:ea typeface="Lato Italics"/>
                <a:cs typeface="Lato Italics"/>
                <a:sym typeface="Lato Italics"/>
              </a:rPr>
              <a:t> Extraction et validation du token : Le token est récupéré dans l'en-tête Authorization et validé à l'aide de la clé secrète (JWT_SECRET). </a:t>
            </a:r>
          </a:p>
          <a:p>
            <a:pPr algn="ctr">
              <a:lnSpc>
                <a:spcPts val="4210"/>
              </a:lnSpc>
              <a:spcBef>
                <a:spcPct val="0"/>
              </a:spcBef>
            </a:pPr>
          </a:p>
          <a:p>
            <a:pPr algn="ctr">
              <a:lnSpc>
                <a:spcPts val="3790"/>
              </a:lnSpc>
              <a:spcBef>
                <a:spcPct val="0"/>
              </a:spcBef>
            </a:pPr>
            <a:r>
              <a:rPr lang="en-US" sz="2707">
                <a:solidFill>
                  <a:srgbClr val="FFFFFF"/>
                </a:solidFill>
                <a:latin typeface="Lato"/>
                <a:ea typeface="Lato"/>
                <a:cs typeface="Lato"/>
                <a:sym typeface="Lato"/>
              </a:rPr>
              <a:t>● Décodage du token : Les informations de l'utilisateur, comme son userId et ses rôles, sont extraites et ajoutées à l'objet req.auth. </a:t>
            </a:r>
          </a:p>
          <a:p>
            <a:pPr algn="ctr">
              <a:lnSpc>
                <a:spcPts val="4210"/>
              </a:lnSpc>
              <a:spcBef>
                <a:spcPct val="0"/>
              </a:spcBef>
            </a:pPr>
          </a:p>
          <a:p>
            <a:pPr algn="ctr">
              <a:lnSpc>
                <a:spcPts val="3790"/>
              </a:lnSpc>
              <a:spcBef>
                <a:spcPct val="0"/>
              </a:spcBef>
            </a:pPr>
            <a:r>
              <a:rPr lang="en-US" sz="2707">
                <a:solidFill>
                  <a:srgbClr val="FFFFFF"/>
                </a:solidFill>
                <a:latin typeface="Lato"/>
                <a:ea typeface="Lato"/>
                <a:cs typeface="Lato"/>
                <a:sym typeface="Lato"/>
              </a:rPr>
              <a:t>● Gestion des erreurs : Des messages spécifiques sont renvoyés en cas d'erreur, comme un token expiré ou mal formé. </a:t>
            </a:r>
          </a:p>
          <a:p>
            <a:pPr algn="ctr">
              <a:lnSpc>
                <a:spcPts val="4210"/>
              </a:lnSpc>
              <a:spcBef>
                <a:spcPct val="0"/>
              </a:spcBef>
            </a:pPr>
          </a:p>
          <a:p>
            <a:pPr algn="ctr">
              <a:lnSpc>
                <a:spcPts val="4210"/>
              </a:lnSpc>
              <a:spcBef>
                <a:spcPct val="0"/>
              </a:spcBef>
            </a:pPr>
            <a:r>
              <a:rPr lang="en-US" b="true" sz="3007" i="true">
                <a:solidFill>
                  <a:srgbClr val="FFFFFF"/>
                </a:solidFill>
                <a:latin typeface="Lato Bold Italics"/>
                <a:ea typeface="Lato Bold Italics"/>
                <a:cs typeface="Lato Bold Italics"/>
                <a:sym typeface="Lato Bold Italics"/>
              </a:rPr>
              <a:t>Ce middleware est essentiel pour protéger les routes sensibles et s'assurer que seules les requêtes authentifiées sont traitées. </a:t>
            </a:r>
          </a:p>
        </p:txBody>
      </p:sp>
      <p:sp>
        <p:nvSpPr>
          <p:cNvPr name="Freeform 4" id="4"/>
          <p:cNvSpPr/>
          <p:nvPr/>
        </p:nvSpPr>
        <p:spPr>
          <a:xfrm flipH="false" flipV="false" rot="0">
            <a:off x="16811090" y="88100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0" y="494030"/>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F.  Controllers </a:t>
            </a:r>
          </a:p>
          <a:p>
            <a:pPr algn="ctr">
              <a:lnSpc>
                <a:spcPts val="4059"/>
              </a:lnSpc>
              <a:spcBef>
                <a:spcPct val="0"/>
              </a:spcBef>
            </a:pPr>
          </a:p>
        </p:txBody>
      </p:sp>
      <p:sp>
        <p:nvSpPr>
          <p:cNvPr name="Freeform 3" id="3"/>
          <p:cNvSpPr/>
          <p:nvPr/>
        </p:nvSpPr>
        <p:spPr>
          <a:xfrm flipH="false" flipV="false" rot="-2181579">
            <a:off x="14550261" y="-723764"/>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TextBox 4" id="4"/>
          <p:cNvSpPr txBox="true"/>
          <p:nvPr/>
        </p:nvSpPr>
        <p:spPr>
          <a:xfrm rot="0">
            <a:off x="0" y="2955089"/>
            <a:ext cx="16230600" cy="204089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Après avoir mis en place et expliqué les middlewares essentiels pour sécuriser et structurer mon application, je me suis concentré sur le développement des contrôleurs, et notamment celui dédié à la gestion des utilisateurs, afin de centraliser les opérations telles que l'inscription, la connexion, et la modification des données utilisateur. </a:t>
            </a:r>
          </a:p>
        </p:txBody>
      </p:sp>
      <p:sp>
        <p:nvSpPr>
          <p:cNvPr name="Freeform 5" id="5"/>
          <p:cNvSpPr/>
          <p:nvPr/>
        </p:nvSpPr>
        <p:spPr>
          <a:xfrm flipH="false" flipV="false" rot="0">
            <a:off x="14921438" y="609800"/>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817833" y="1758825"/>
            <a:ext cx="6652333" cy="8149872"/>
          </a:xfrm>
          <a:custGeom>
            <a:avLst/>
            <a:gdLst/>
            <a:ahLst/>
            <a:cxnLst/>
            <a:rect r="r" b="b" t="t" l="l"/>
            <a:pathLst>
              <a:path h="8149872" w="6652333">
                <a:moveTo>
                  <a:pt x="0" y="0"/>
                </a:moveTo>
                <a:lnTo>
                  <a:pt x="6652334" y="0"/>
                </a:lnTo>
                <a:lnTo>
                  <a:pt x="6652334" y="8149872"/>
                </a:lnTo>
                <a:lnTo>
                  <a:pt x="0" y="8149872"/>
                </a:lnTo>
                <a:lnTo>
                  <a:pt x="0" y="0"/>
                </a:lnTo>
                <a:close/>
              </a:path>
            </a:pathLst>
          </a:custGeom>
          <a:blipFill>
            <a:blip r:embed="rId2"/>
            <a:stretch>
              <a:fillRect l="0" t="0" r="0" b="0"/>
            </a:stretch>
          </a:blipFill>
        </p:spPr>
      </p:sp>
      <p:sp>
        <p:nvSpPr>
          <p:cNvPr name="TextBox 3" id="3"/>
          <p:cNvSpPr txBox="true"/>
          <p:nvPr/>
        </p:nvSpPr>
        <p:spPr>
          <a:xfrm rot="0">
            <a:off x="1512261" y="971550"/>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1.1  </a:t>
            </a:r>
            <a:r>
              <a:rPr lang="en-US" b="true" sz="2899" i="true">
                <a:solidFill>
                  <a:srgbClr val="7A2BE1"/>
                </a:solidFill>
                <a:latin typeface="Lato Bold Italics"/>
                <a:ea typeface="Lato Bold Italics"/>
                <a:cs typeface="Lato Bold Italics"/>
                <a:sym typeface="Lato Bold Italics"/>
              </a:rPr>
              <a:t>userController</a:t>
            </a:r>
          </a:p>
          <a:p>
            <a:pPr algn="ctr">
              <a:lnSpc>
                <a:spcPts val="4059"/>
              </a:lnSpc>
              <a:spcBef>
                <a:spcPct val="0"/>
              </a:spcBef>
            </a:pPr>
          </a:p>
        </p:txBody>
      </p:sp>
      <p:sp>
        <p:nvSpPr>
          <p:cNvPr name="Freeform 4" id="4"/>
          <p:cNvSpPr/>
          <p:nvPr/>
        </p:nvSpPr>
        <p:spPr>
          <a:xfrm flipH="false" flipV="false" rot="0">
            <a:off x="16608307" y="4695290"/>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1028700"/>
            <a:ext cx="11301259" cy="4520504"/>
          </a:xfrm>
          <a:custGeom>
            <a:avLst/>
            <a:gdLst/>
            <a:ahLst/>
            <a:cxnLst/>
            <a:rect r="r" b="b" t="t" l="l"/>
            <a:pathLst>
              <a:path h="4520504" w="11301259">
                <a:moveTo>
                  <a:pt x="0" y="0"/>
                </a:moveTo>
                <a:lnTo>
                  <a:pt x="11301258" y="0"/>
                </a:lnTo>
                <a:lnTo>
                  <a:pt x="11301258" y="4520504"/>
                </a:lnTo>
                <a:lnTo>
                  <a:pt x="0" y="4520504"/>
                </a:lnTo>
                <a:lnTo>
                  <a:pt x="0" y="0"/>
                </a:lnTo>
                <a:close/>
              </a:path>
            </a:pathLst>
          </a:custGeom>
          <a:blipFill>
            <a:blip r:embed="rId2"/>
            <a:stretch>
              <a:fillRect l="0" t="0" r="0" b="0"/>
            </a:stretch>
          </a:blipFill>
        </p:spPr>
      </p:sp>
      <p:sp>
        <p:nvSpPr>
          <p:cNvPr name="TextBox 3" id="3"/>
          <p:cNvSpPr txBox="true"/>
          <p:nvPr/>
        </p:nvSpPr>
        <p:spPr>
          <a:xfrm rot="0">
            <a:off x="2199878" y="6188709"/>
            <a:ext cx="13888244" cy="3598228"/>
          </a:xfrm>
          <a:prstGeom prst="rect">
            <a:avLst/>
          </a:prstGeom>
        </p:spPr>
        <p:txBody>
          <a:bodyPr anchor="t" rtlCol="false" tIns="0" lIns="0" bIns="0" rIns="0">
            <a:spAutoFit/>
          </a:bodyPr>
          <a:lstStyle/>
          <a:p>
            <a:pPr algn="ctr">
              <a:lnSpc>
                <a:spcPts val="4059"/>
              </a:lnSpc>
              <a:spcBef>
                <a:spcPct val="0"/>
              </a:spcBef>
            </a:pPr>
            <a:r>
              <a:rPr lang="en-US" b="true" sz="2899" i="true">
                <a:solidFill>
                  <a:srgbClr val="7A2BE1"/>
                </a:solidFill>
                <a:latin typeface="Lato Bold Italics"/>
                <a:ea typeface="Lato Bold Italics"/>
                <a:cs typeface="Lato Bold Italics"/>
                <a:sym typeface="Lato Bold Italics"/>
              </a:rPr>
              <a:t>deleteUser</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Description : Supprime un utilisateur par son ID.</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Étapes principales :</a:t>
            </a:r>
          </a:p>
          <a:p>
            <a:pPr algn="ctr">
              <a:lnSpc>
                <a:spcPts val="4059"/>
              </a:lnSpc>
              <a:spcBef>
                <a:spcPct val="0"/>
              </a:spcBef>
            </a:pPr>
          </a:p>
          <a:p>
            <a:pPr algn="ctr" marL="626104" indent="-313052" lvl="1">
              <a:lnSpc>
                <a:spcPts val="4059"/>
              </a:lnSpc>
              <a:spcBef>
                <a:spcPct val="0"/>
              </a:spcBef>
              <a:buFont typeface="Arial"/>
              <a:buChar char="•"/>
            </a:pPr>
            <a:r>
              <a:rPr lang="en-US" b="true" sz="2899" i="true">
                <a:solidFill>
                  <a:srgbClr val="FFFFFF"/>
                </a:solidFill>
                <a:latin typeface="Lato Bold Italics"/>
                <a:ea typeface="Lato Bold Italics"/>
                <a:cs typeface="Lato Bold Italics"/>
                <a:sym typeface="Lato Bold Italics"/>
              </a:rPr>
              <a:t>R</a:t>
            </a:r>
            <a:r>
              <a:rPr lang="en-US" sz="2899">
                <a:solidFill>
                  <a:srgbClr val="FFFFFF"/>
                </a:solidFill>
                <a:latin typeface="Lato"/>
                <a:ea typeface="Lato"/>
                <a:cs typeface="Lato"/>
                <a:sym typeface="Lato"/>
              </a:rPr>
              <a:t>écupère l'ID de l'utilisateur depuis les paramètres de la requête.</a:t>
            </a:r>
          </a:p>
          <a:p>
            <a:pPr algn="ctr" marL="626104" indent="-313052" lvl="1">
              <a:lnSpc>
                <a:spcPts val="4059"/>
              </a:lnSpc>
              <a:spcBef>
                <a:spcPct val="0"/>
              </a:spcBef>
              <a:buFont typeface="Arial"/>
              <a:buChar char="•"/>
            </a:pPr>
            <a:r>
              <a:rPr lang="en-US" sz="2899">
                <a:solidFill>
                  <a:srgbClr val="FFFFFF"/>
                </a:solidFill>
                <a:latin typeface="Lato"/>
                <a:ea typeface="Lato"/>
                <a:cs typeface="Lato"/>
                <a:sym typeface="Lato"/>
              </a:rPr>
              <a:t>Supprime l'utilisateur avec </a:t>
            </a:r>
            <a:r>
              <a:rPr lang="en-US" b="true" sz="2899">
                <a:solidFill>
                  <a:srgbClr val="FFFFFF"/>
                </a:solidFill>
                <a:latin typeface="Lato Bold"/>
                <a:ea typeface="Lato Bold"/>
                <a:cs typeface="Lato Bold"/>
                <a:sym typeface="Lato Bold"/>
              </a:rPr>
              <a:t>User.destroy</a:t>
            </a:r>
            <a:r>
              <a:rPr lang="en-US" sz="2899">
                <a:solidFill>
                  <a:srgbClr val="FFFFFF"/>
                </a:solidFill>
                <a:latin typeface="Lato"/>
                <a:ea typeface="Lato"/>
                <a:cs typeface="Lato"/>
                <a:sym typeface="Lato"/>
              </a:rPr>
              <a:t>.</a:t>
            </a:r>
          </a:p>
          <a:p>
            <a:pPr algn="ctr" marL="626104" indent="-313052" lvl="1">
              <a:lnSpc>
                <a:spcPts val="4059"/>
              </a:lnSpc>
              <a:spcBef>
                <a:spcPct val="0"/>
              </a:spcBef>
              <a:buFont typeface="Arial"/>
              <a:buChar char="•"/>
            </a:pPr>
            <a:r>
              <a:rPr lang="en-US" sz="2899">
                <a:solidFill>
                  <a:srgbClr val="FFFFFF"/>
                </a:solidFill>
                <a:latin typeface="Lato"/>
                <a:ea typeface="Lato"/>
                <a:cs typeface="Lato"/>
                <a:sym typeface="Lato"/>
              </a:rPr>
              <a:t>Retourne une erreur 404 si l'utilisateur n'existe pas, sinon confirme la suppression.</a:t>
            </a:r>
          </a:p>
        </p:txBody>
      </p:sp>
      <p:sp>
        <p:nvSpPr>
          <p:cNvPr name="Freeform 4" id="4"/>
          <p:cNvSpPr/>
          <p:nvPr/>
        </p:nvSpPr>
        <p:spPr>
          <a:xfrm flipH="false" flipV="false" rot="0">
            <a:off x="16552078" y="1361128"/>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179640"/>
            <a:ext cx="6984423" cy="5107360"/>
          </a:xfrm>
          <a:custGeom>
            <a:avLst/>
            <a:gdLst/>
            <a:ahLst/>
            <a:cxnLst/>
            <a:rect r="r" b="b" t="t" l="l"/>
            <a:pathLst>
              <a:path h="5107360" w="6984423">
                <a:moveTo>
                  <a:pt x="0" y="0"/>
                </a:moveTo>
                <a:lnTo>
                  <a:pt x="6984423" y="0"/>
                </a:lnTo>
                <a:lnTo>
                  <a:pt x="6984423" y="5107360"/>
                </a:lnTo>
                <a:lnTo>
                  <a:pt x="0" y="5107360"/>
                </a:lnTo>
                <a:lnTo>
                  <a:pt x="0" y="0"/>
                </a:lnTo>
                <a:close/>
              </a:path>
            </a:pathLst>
          </a:custGeom>
          <a:blipFill>
            <a:blip r:embed="rId2"/>
            <a:stretch>
              <a:fillRect l="0" t="0" r="0" b="0"/>
            </a:stretch>
          </a:blipFill>
        </p:spPr>
      </p:sp>
      <p:sp>
        <p:nvSpPr>
          <p:cNvPr name="Freeform 3" id="3"/>
          <p:cNvSpPr/>
          <p:nvPr/>
        </p:nvSpPr>
        <p:spPr>
          <a:xfrm flipH="false" flipV="false" rot="0">
            <a:off x="541806" y="105682"/>
            <a:ext cx="5900811" cy="5037818"/>
          </a:xfrm>
          <a:custGeom>
            <a:avLst/>
            <a:gdLst/>
            <a:ahLst/>
            <a:cxnLst/>
            <a:rect r="r" b="b" t="t" l="l"/>
            <a:pathLst>
              <a:path h="5037818" w="5900811">
                <a:moveTo>
                  <a:pt x="0" y="0"/>
                </a:moveTo>
                <a:lnTo>
                  <a:pt x="5900811" y="0"/>
                </a:lnTo>
                <a:lnTo>
                  <a:pt x="5900811" y="5037818"/>
                </a:lnTo>
                <a:lnTo>
                  <a:pt x="0" y="5037818"/>
                </a:lnTo>
                <a:lnTo>
                  <a:pt x="0" y="0"/>
                </a:lnTo>
                <a:close/>
              </a:path>
            </a:pathLst>
          </a:custGeom>
          <a:blipFill>
            <a:blip r:embed="rId3"/>
            <a:stretch>
              <a:fillRect l="0" t="0" r="0" b="0"/>
            </a:stretch>
          </a:blipFill>
        </p:spPr>
      </p:sp>
      <p:sp>
        <p:nvSpPr>
          <p:cNvPr name="TextBox 4" id="4"/>
          <p:cNvSpPr txBox="true"/>
          <p:nvPr/>
        </p:nvSpPr>
        <p:spPr>
          <a:xfrm rot="0">
            <a:off x="7025038" y="3322955"/>
            <a:ext cx="11188859" cy="4117341"/>
          </a:xfrm>
          <a:prstGeom prst="rect">
            <a:avLst/>
          </a:prstGeom>
        </p:spPr>
        <p:txBody>
          <a:bodyPr anchor="t" rtlCol="false" tIns="0" lIns="0" bIns="0" rIns="0">
            <a:spAutoFit/>
          </a:bodyPr>
          <a:lstStyle/>
          <a:p>
            <a:pPr algn="ctr">
              <a:lnSpc>
                <a:spcPts val="4059"/>
              </a:lnSpc>
              <a:spcBef>
                <a:spcPct val="0"/>
              </a:spcBef>
            </a:pPr>
            <a:r>
              <a:rPr lang="en-US" b="true" sz="2899" i="true">
                <a:solidFill>
                  <a:srgbClr val="7A2BE1"/>
                </a:solidFill>
                <a:latin typeface="Lato Bold Italics"/>
                <a:ea typeface="Lato Bold Italics"/>
                <a:cs typeface="Lato Bold Italics"/>
                <a:sym typeface="Lato Bold Italics"/>
              </a:rPr>
              <a:t>signup</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Description : Permet à un utilisateur de s'inscrire.</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Étapes principales :</a:t>
            </a:r>
          </a:p>
          <a:p>
            <a:pPr algn="ctr">
              <a:lnSpc>
                <a:spcPts val="4059"/>
              </a:lnSpc>
              <a:spcBef>
                <a:spcPct val="0"/>
              </a:spcBef>
            </a:pP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Vérifie si l'email ou le username existent déjà.</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Hash le mot de passe avec bcrypt pour garantir la sécurité.</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Crée l'utilisateur avec un rôle par défaut (ex. : "user").</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Retourne l'utilisateur créé ou un message d'erreur (ex. conflit d'email)</a:t>
            </a:r>
            <a:r>
              <a:rPr lang="en-US" b="true" sz="2899" i="true">
                <a:solidFill>
                  <a:srgbClr val="FFFFFF"/>
                </a:solidFill>
                <a:latin typeface="Lato Bold Italics"/>
                <a:ea typeface="Lato Bold Italics"/>
                <a:cs typeface="Lato Bold Italics"/>
                <a:sym typeface="Lato Bold Italics"/>
              </a:rPr>
              <a:t>.</a:t>
            </a:r>
          </a:p>
        </p:txBody>
      </p:sp>
      <p:sp>
        <p:nvSpPr>
          <p:cNvPr name="Freeform 5" id="5"/>
          <p:cNvSpPr/>
          <p:nvPr/>
        </p:nvSpPr>
        <p:spPr>
          <a:xfrm flipH="false" flipV="false" rot="0">
            <a:off x="16362880" y="10287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45138" y="1238398"/>
            <a:ext cx="8156872" cy="7810205"/>
          </a:xfrm>
          <a:custGeom>
            <a:avLst/>
            <a:gdLst/>
            <a:ahLst/>
            <a:cxnLst/>
            <a:rect r="r" b="b" t="t" l="l"/>
            <a:pathLst>
              <a:path h="7810205" w="8156872">
                <a:moveTo>
                  <a:pt x="0" y="0"/>
                </a:moveTo>
                <a:lnTo>
                  <a:pt x="8156872" y="0"/>
                </a:lnTo>
                <a:lnTo>
                  <a:pt x="8156872" y="7810204"/>
                </a:lnTo>
                <a:lnTo>
                  <a:pt x="0" y="7810204"/>
                </a:lnTo>
                <a:lnTo>
                  <a:pt x="0" y="0"/>
                </a:lnTo>
                <a:close/>
              </a:path>
            </a:pathLst>
          </a:custGeom>
          <a:blipFill>
            <a:blip r:embed="rId2"/>
            <a:stretch>
              <a:fillRect l="0" t="0" r="0" b="0"/>
            </a:stretch>
          </a:blipFill>
        </p:spPr>
      </p:sp>
      <p:sp>
        <p:nvSpPr>
          <p:cNvPr name="TextBox 3" id="3"/>
          <p:cNvSpPr txBox="true"/>
          <p:nvPr/>
        </p:nvSpPr>
        <p:spPr>
          <a:xfrm rot="0">
            <a:off x="8483406" y="3322955"/>
            <a:ext cx="9804594" cy="4631691"/>
          </a:xfrm>
          <a:prstGeom prst="rect">
            <a:avLst/>
          </a:prstGeom>
        </p:spPr>
        <p:txBody>
          <a:bodyPr anchor="t" rtlCol="false" tIns="0" lIns="0" bIns="0" rIns="0">
            <a:spAutoFit/>
          </a:bodyPr>
          <a:lstStyle/>
          <a:p>
            <a:pPr algn="ctr">
              <a:lnSpc>
                <a:spcPts val="4059"/>
              </a:lnSpc>
              <a:spcBef>
                <a:spcPct val="0"/>
              </a:spcBef>
            </a:pPr>
            <a:r>
              <a:rPr lang="en-US" b="true" sz="2899" i="true">
                <a:solidFill>
                  <a:srgbClr val="7A2BE1"/>
                </a:solidFill>
                <a:latin typeface="Lato Bold Italics"/>
                <a:ea typeface="Lato Bold Italics"/>
                <a:cs typeface="Lato Bold Italics"/>
                <a:sym typeface="Lato Bold Italics"/>
              </a:rPr>
              <a:t>login</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Description : Permet à un utilisateur de se connecter.</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Étapes principales :</a:t>
            </a:r>
          </a:p>
          <a:p>
            <a:pPr algn="ctr">
              <a:lnSpc>
                <a:spcPts val="4059"/>
              </a:lnSpc>
              <a:spcBef>
                <a:spcPct val="0"/>
              </a:spcBef>
            </a:pP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Recherchez l'utilisateur par email.</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Valide le mot de passe avec bcrypt.</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Génère un token JWT avec l'ID de l'utilisateur et ses rôles.</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Retourne le token ou une erreur en cas de connexion échouée.</a:t>
            </a:r>
          </a:p>
        </p:txBody>
      </p:sp>
      <p:sp>
        <p:nvSpPr>
          <p:cNvPr name="Freeform 4" id="4"/>
          <p:cNvSpPr/>
          <p:nvPr/>
        </p:nvSpPr>
        <p:spPr>
          <a:xfrm flipH="false" flipV="false" rot="0">
            <a:off x="16362880" y="10287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73707" y="687266"/>
            <a:ext cx="11140586" cy="4456234"/>
          </a:xfrm>
          <a:custGeom>
            <a:avLst/>
            <a:gdLst/>
            <a:ahLst/>
            <a:cxnLst/>
            <a:rect r="r" b="b" t="t" l="l"/>
            <a:pathLst>
              <a:path h="4456234" w="11140586">
                <a:moveTo>
                  <a:pt x="0" y="0"/>
                </a:moveTo>
                <a:lnTo>
                  <a:pt x="11140586" y="0"/>
                </a:lnTo>
                <a:lnTo>
                  <a:pt x="11140586" y="4456234"/>
                </a:lnTo>
                <a:lnTo>
                  <a:pt x="0" y="4456234"/>
                </a:lnTo>
                <a:lnTo>
                  <a:pt x="0" y="0"/>
                </a:lnTo>
                <a:close/>
              </a:path>
            </a:pathLst>
          </a:custGeom>
          <a:blipFill>
            <a:blip r:embed="rId2"/>
            <a:stretch>
              <a:fillRect l="0" t="0" r="0" b="0"/>
            </a:stretch>
          </a:blipFill>
        </p:spPr>
      </p:sp>
      <p:sp>
        <p:nvSpPr>
          <p:cNvPr name="TextBox 3" id="3"/>
          <p:cNvSpPr txBox="true"/>
          <p:nvPr/>
        </p:nvSpPr>
        <p:spPr>
          <a:xfrm rot="0">
            <a:off x="1954840" y="5417994"/>
            <a:ext cx="14378320" cy="3662116"/>
          </a:xfrm>
          <a:prstGeom prst="rect">
            <a:avLst/>
          </a:prstGeom>
        </p:spPr>
        <p:txBody>
          <a:bodyPr anchor="t" rtlCol="false" tIns="0" lIns="0" bIns="0" rIns="0">
            <a:spAutoFit/>
          </a:bodyPr>
          <a:lstStyle/>
          <a:p>
            <a:pPr algn="ctr">
              <a:lnSpc>
                <a:spcPts val="4817"/>
              </a:lnSpc>
              <a:spcBef>
                <a:spcPct val="0"/>
              </a:spcBef>
            </a:pPr>
            <a:r>
              <a:rPr lang="en-US" b="true" sz="3441" i="true">
                <a:solidFill>
                  <a:srgbClr val="7A2BE1"/>
                </a:solidFill>
                <a:latin typeface="Lato Bold Italics"/>
                <a:ea typeface="Lato Bold Italics"/>
                <a:cs typeface="Lato Bold Italics"/>
                <a:sym typeface="Lato Bold Italics"/>
              </a:rPr>
              <a:t>getAllUsers</a:t>
            </a:r>
          </a:p>
          <a:p>
            <a:pPr algn="ctr">
              <a:lnSpc>
                <a:spcPts val="4817"/>
              </a:lnSpc>
              <a:spcBef>
                <a:spcPct val="0"/>
              </a:spcBef>
            </a:pPr>
            <a:r>
              <a:rPr lang="en-US" b="true" sz="3441" i="true">
                <a:solidFill>
                  <a:srgbClr val="FFFFFF"/>
                </a:solidFill>
                <a:latin typeface="Lato Bold Italics"/>
                <a:ea typeface="Lato Bold Italics"/>
                <a:cs typeface="Lato Bold Italics"/>
                <a:sym typeface="Lato Bold Italics"/>
              </a:rPr>
              <a:t>Description : Récupère tous les utilisateurs.</a:t>
            </a:r>
          </a:p>
          <a:p>
            <a:pPr algn="ctr">
              <a:lnSpc>
                <a:spcPts val="4817"/>
              </a:lnSpc>
              <a:spcBef>
                <a:spcPct val="0"/>
              </a:spcBef>
            </a:pPr>
            <a:r>
              <a:rPr lang="en-US" b="true" sz="3441" i="true">
                <a:solidFill>
                  <a:srgbClr val="FFFFFF"/>
                </a:solidFill>
                <a:latin typeface="Lato Bold Italics"/>
                <a:ea typeface="Lato Bold Italics"/>
                <a:cs typeface="Lato Bold Italics"/>
                <a:sym typeface="Lato Bold Italics"/>
              </a:rPr>
              <a:t>Étapes principales :</a:t>
            </a:r>
          </a:p>
          <a:p>
            <a:pPr algn="ctr">
              <a:lnSpc>
                <a:spcPts val="4817"/>
              </a:lnSpc>
              <a:spcBef>
                <a:spcPct val="0"/>
              </a:spcBef>
            </a:pPr>
          </a:p>
          <a:p>
            <a:pPr algn="ctr" marL="742946" indent="-371473" lvl="1">
              <a:lnSpc>
                <a:spcPts val="4817"/>
              </a:lnSpc>
              <a:spcBef>
                <a:spcPct val="0"/>
              </a:spcBef>
              <a:buFont typeface="Arial"/>
              <a:buChar char="•"/>
            </a:pPr>
            <a:r>
              <a:rPr lang="en-US" sz="3441" i="true">
                <a:solidFill>
                  <a:srgbClr val="FFFFFF"/>
                </a:solidFill>
                <a:latin typeface="Lato Italics"/>
                <a:ea typeface="Lato Italics"/>
                <a:cs typeface="Lato Italics"/>
                <a:sym typeface="Lato Italics"/>
              </a:rPr>
              <a:t>J’utilise </a:t>
            </a:r>
            <a:r>
              <a:rPr lang="en-US" b="true" sz="3441" i="true">
                <a:solidFill>
                  <a:srgbClr val="FFFFFF"/>
                </a:solidFill>
                <a:latin typeface="Lato Bold Italics"/>
                <a:ea typeface="Lato Bold Italics"/>
                <a:cs typeface="Lato Bold Italics"/>
                <a:sym typeface="Lato Bold Italics"/>
              </a:rPr>
              <a:t>User.findAll </a:t>
            </a:r>
            <a:r>
              <a:rPr lang="en-US" sz="3441" i="true">
                <a:solidFill>
                  <a:srgbClr val="FFFFFF"/>
                </a:solidFill>
                <a:latin typeface="Lato Italics"/>
                <a:ea typeface="Lato Italics"/>
                <a:cs typeface="Lato Italics"/>
                <a:sym typeface="Lato Italics"/>
              </a:rPr>
              <a:t>pour extraire les utilisateurs depuis la base de données.</a:t>
            </a:r>
          </a:p>
          <a:p>
            <a:pPr algn="ctr" marL="742946" indent="-371473" lvl="1">
              <a:lnSpc>
                <a:spcPts val="4817"/>
              </a:lnSpc>
              <a:spcBef>
                <a:spcPct val="0"/>
              </a:spcBef>
              <a:buFont typeface="Arial"/>
              <a:buChar char="•"/>
            </a:pPr>
            <a:r>
              <a:rPr lang="en-US" sz="3441" i="true">
                <a:solidFill>
                  <a:srgbClr val="FFFFFF"/>
                </a:solidFill>
                <a:latin typeface="Lato Italics"/>
                <a:ea typeface="Lato Italics"/>
                <a:cs typeface="Lato Italics"/>
                <a:sym typeface="Lato Italics"/>
              </a:rPr>
              <a:t>Retourne les données sous forme de liste ou une erreur en cas de problème.</a:t>
            </a:r>
          </a:p>
        </p:txBody>
      </p:sp>
      <p:sp>
        <p:nvSpPr>
          <p:cNvPr name="Freeform 4" id="4"/>
          <p:cNvSpPr/>
          <p:nvPr/>
        </p:nvSpPr>
        <p:spPr>
          <a:xfrm flipH="false" flipV="false" rot="0">
            <a:off x="16636422" y="4597773"/>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121"/>
            <a:ext cx="6028469" cy="7512111"/>
          </a:xfrm>
          <a:custGeom>
            <a:avLst/>
            <a:gdLst/>
            <a:ahLst/>
            <a:cxnLst/>
            <a:rect r="r" b="b" t="t" l="l"/>
            <a:pathLst>
              <a:path h="7512111" w="6028469">
                <a:moveTo>
                  <a:pt x="0" y="0"/>
                </a:moveTo>
                <a:lnTo>
                  <a:pt x="6028469" y="0"/>
                </a:lnTo>
                <a:lnTo>
                  <a:pt x="6028469" y="7512112"/>
                </a:lnTo>
                <a:lnTo>
                  <a:pt x="0" y="7512112"/>
                </a:lnTo>
                <a:lnTo>
                  <a:pt x="0" y="0"/>
                </a:lnTo>
                <a:close/>
              </a:path>
            </a:pathLst>
          </a:custGeom>
          <a:blipFill>
            <a:blip r:embed="rId2"/>
            <a:stretch>
              <a:fillRect l="0" t="0" r="0" b="0"/>
            </a:stretch>
          </a:blipFill>
        </p:spPr>
      </p:sp>
      <p:sp>
        <p:nvSpPr>
          <p:cNvPr name="Freeform 3" id="3"/>
          <p:cNvSpPr/>
          <p:nvPr/>
        </p:nvSpPr>
        <p:spPr>
          <a:xfrm flipH="false" flipV="false" rot="0">
            <a:off x="0" y="7702233"/>
            <a:ext cx="6028469" cy="2328496"/>
          </a:xfrm>
          <a:custGeom>
            <a:avLst/>
            <a:gdLst/>
            <a:ahLst/>
            <a:cxnLst/>
            <a:rect r="r" b="b" t="t" l="l"/>
            <a:pathLst>
              <a:path h="2328496" w="6028469">
                <a:moveTo>
                  <a:pt x="0" y="0"/>
                </a:moveTo>
                <a:lnTo>
                  <a:pt x="6028469" y="0"/>
                </a:lnTo>
                <a:lnTo>
                  <a:pt x="6028469" y="2328496"/>
                </a:lnTo>
                <a:lnTo>
                  <a:pt x="0" y="2328496"/>
                </a:lnTo>
                <a:lnTo>
                  <a:pt x="0" y="0"/>
                </a:lnTo>
                <a:close/>
              </a:path>
            </a:pathLst>
          </a:custGeom>
          <a:blipFill>
            <a:blip r:embed="rId3"/>
            <a:stretch>
              <a:fillRect l="0" t="0" r="0" b="0"/>
            </a:stretch>
          </a:blipFill>
        </p:spPr>
      </p:sp>
      <p:sp>
        <p:nvSpPr>
          <p:cNvPr name="TextBox 4" id="4"/>
          <p:cNvSpPr txBox="true"/>
          <p:nvPr/>
        </p:nvSpPr>
        <p:spPr>
          <a:xfrm rot="0">
            <a:off x="6028469" y="3065780"/>
            <a:ext cx="11561921" cy="4636453"/>
          </a:xfrm>
          <a:prstGeom prst="rect">
            <a:avLst/>
          </a:prstGeom>
        </p:spPr>
        <p:txBody>
          <a:bodyPr anchor="t" rtlCol="false" tIns="0" lIns="0" bIns="0" rIns="0">
            <a:spAutoFit/>
          </a:bodyPr>
          <a:lstStyle/>
          <a:p>
            <a:pPr algn="ctr">
              <a:lnSpc>
                <a:spcPts val="4059"/>
              </a:lnSpc>
              <a:spcBef>
                <a:spcPct val="0"/>
              </a:spcBef>
            </a:pPr>
            <a:r>
              <a:rPr lang="en-US" b="true" sz="2899" i="true">
                <a:solidFill>
                  <a:srgbClr val="7A2BE1"/>
                </a:solidFill>
                <a:latin typeface="Lato Bold Italics"/>
                <a:ea typeface="Lato Bold Italics"/>
                <a:cs typeface="Lato Bold Italics"/>
                <a:sym typeface="Lato Bold Italics"/>
              </a:rPr>
              <a:t>updateUser</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Description : Met à jour un utilisateur par son ID.</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Étapes principales :</a:t>
            </a:r>
          </a:p>
          <a:p>
            <a:pPr algn="ctr">
              <a:lnSpc>
                <a:spcPts val="4059"/>
              </a:lnSpc>
              <a:spcBef>
                <a:spcPct val="0"/>
              </a:spcBef>
            </a:pP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Récupère l'utilisateur par son ID.</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Vérifie que l'utilisateur existe.</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Met à jour les champs modifiables (username, email, mot de passe, etc.).</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Gère la modification des rôles si nécessaire.</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Sauvegarde et retourne l'utilisateur mis à jour.</a:t>
            </a:r>
          </a:p>
        </p:txBody>
      </p:sp>
      <p:sp>
        <p:nvSpPr>
          <p:cNvPr name="Freeform 5" id="5"/>
          <p:cNvSpPr/>
          <p:nvPr/>
        </p:nvSpPr>
        <p:spPr>
          <a:xfrm flipH="false" flipV="false" rot="0">
            <a:off x="16362880" y="10287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517379" y="88378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3" id="3"/>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5" id="5"/>
          <p:cNvSpPr txBox="true"/>
          <p:nvPr/>
        </p:nvSpPr>
        <p:spPr>
          <a:xfrm rot="0">
            <a:off x="9807631" y="86963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Pourquoi WORKUP ?</a:t>
            </a:r>
          </a:p>
        </p:txBody>
      </p:sp>
      <p:sp>
        <p:nvSpPr>
          <p:cNvPr name="TextBox 6" id="6"/>
          <p:cNvSpPr txBox="true"/>
          <p:nvPr/>
        </p:nvSpPr>
        <p:spPr>
          <a:xfrm rot="0">
            <a:off x="7575963" y="1734503"/>
            <a:ext cx="10212418" cy="8166735"/>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Social Working Club est le projet qui nous a été attribué dans le cadre de l'examen du Titre Professionnel Développeur Web et Web Mobile (DWWM). L’objectif est de concevoir le backend d’un réseau social permettant aux utilisateurs de créer un compte, de publier des posts, de commenter les publications des autres, et d’interagir avec le contenu partagé. Ce projet met en pratique nos compétences en architecture MVC, gestion des bases de données, et développement d'API RESTful.</a:t>
            </a:r>
          </a:p>
          <a:p>
            <a:pPr algn="l">
              <a:lnSpc>
                <a:spcPts val="2940"/>
              </a:lnSpc>
            </a:pPr>
          </a:p>
          <a:p>
            <a:pPr algn="l">
              <a:lnSpc>
                <a:spcPts val="2940"/>
              </a:lnSpc>
            </a:pPr>
            <a:r>
              <a:rPr lang="en-US" sz="2100">
                <a:solidFill>
                  <a:srgbClr val="E5E1DA"/>
                </a:solidFill>
                <a:latin typeface="Lato"/>
                <a:ea typeface="Lato"/>
                <a:cs typeface="Lato"/>
                <a:sym typeface="Lato"/>
              </a:rPr>
              <a:t>Workup est un projet innovant né dans mon salon, porté par l'envie de transformer la communication interne en entreprise. Ce service s'adresse à toutes les organisations, quelles que soient leur taille ou leur secteur d'activité, en leur offrant une plateforme où la transparence et l'engagement collaboratif prennent tout leur sens.</a:t>
            </a:r>
          </a:p>
          <a:p>
            <a:pPr algn="l">
              <a:lnSpc>
                <a:spcPts val="2940"/>
              </a:lnSpc>
            </a:pPr>
          </a:p>
          <a:p>
            <a:pPr algn="l">
              <a:lnSpc>
                <a:spcPts val="2940"/>
              </a:lnSpc>
            </a:pPr>
            <a:r>
              <a:rPr lang="en-US" sz="2100">
                <a:solidFill>
                  <a:srgbClr val="E5E1DA"/>
                </a:solidFill>
                <a:latin typeface="Lato"/>
                <a:ea typeface="Lato"/>
                <a:cs typeface="Lato"/>
                <a:sym typeface="Lato"/>
              </a:rPr>
              <a:t>Avec Workup, chaque employé, qu'il soit salarié ou membre de la direction, a la possibilité de poster des idées, des réflexions ou des suggestions. Cette approche vise à encourager l'expression individuelle tout en mettant en avant des initiatives pour améliorer l'environnement de travail. L'objectif est de créer un espace d'échange fluide et constructif, où chacun peut contribuer à l'évolution de l'entreprise.</a:t>
            </a:r>
          </a:p>
          <a:p>
            <a:pPr algn="l">
              <a:lnSpc>
                <a:spcPts val="2940"/>
              </a:lnSpc>
            </a:pPr>
          </a:p>
          <a:p>
            <a:pPr algn="l">
              <a:lnSpc>
                <a:spcPts val="2940"/>
              </a:lnSpc>
            </a:pPr>
            <a:r>
              <a:rPr lang="en-US" sz="2100">
                <a:solidFill>
                  <a:srgbClr val="E5E1DA"/>
                </a:solidFill>
                <a:latin typeface="Lato"/>
                <a:ea typeface="Lato"/>
                <a:cs typeface="Lato"/>
                <a:sym typeface="Lato"/>
              </a:rPr>
              <a:t>C'est un projet qui me tient à cœur, et je compte bien continuer à le développer après l'obtention de mon diplôme. Je crois fermement que Workup peut devenir un outil essentiel pour renforcer la collaboration et la culture d’entreprise.</a:t>
            </a:r>
          </a:p>
          <a:p>
            <a:pPr algn="l">
              <a:lnSpc>
                <a:spcPts val="2940"/>
              </a:lnSpc>
              <a:spcBef>
                <a:spcPct val="0"/>
              </a:spcBef>
            </a:pPr>
          </a:p>
        </p:txBody>
      </p:sp>
      <p:sp>
        <p:nvSpPr>
          <p:cNvPr name="TextBox 7" id="7"/>
          <p:cNvSpPr txBox="true"/>
          <p:nvPr/>
        </p:nvSpPr>
        <p:spPr>
          <a:xfrm rot="0">
            <a:off x="252714" y="4917757"/>
            <a:ext cx="6980079"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2.  INTRODUCTION</a:t>
            </a:r>
          </a:p>
        </p:txBody>
      </p:sp>
      <p:sp>
        <p:nvSpPr>
          <p:cNvPr name="Freeform 8" id="8"/>
          <p:cNvSpPr/>
          <p:nvPr/>
        </p:nvSpPr>
        <p:spPr>
          <a:xfrm flipH="false" flipV="false" rot="0">
            <a:off x="16811090" y="448015"/>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54818" y="0"/>
            <a:ext cx="11301259" cy="4619390"/>
          </a:xfrm>
          <a:custGeom>
            <a:avLst/>
            <a:gdLst/>
            <a:ahLst/>
            <a:cxnLst/>
            <a:rect r="r" b="b" t="t" l="l"/>
            <a:pathLst>
              <a:path h="4619390" w="11301259">
                <a:moveTo>
                  <a:pt x="0" y="0"/>
                </a:moveTo>
                <a:lnTo>
                  <a:pt x="11301259" y="0"/>
                </a:lnTo>
                <a:lnTo>
                  <a:pt x="11301259" y="4619390"/>
                </a:lnTo>
                <a:lnTo>
                  <a:pt x="0" y="4619390"/>
                </a:lnTo>
                <a:lnTo>
                  <a:pt x="0" y="0"/>
                </a:lnTo>
                <a:close/>
              </a:path>
            </a:pathLst>
          </a:custGeom>
          <a:blipFill>
            <a:blip r:embed="rId2"/>
            <a:stretch>
              <a:fillRect l="0" t="0" r="0" b="0"/>
            </a:stretch>
          </a:blipFill>
        </p:spPr>
      </p:sp>
      <p:sp>
        <p:nvSpPr>
          <p:cNvPr name="TextBox 3" id="3"/>
          <p:cNvSpPr txBox="true"/>
          <p:nvPr/>
        </p:nvSpPr>
        <p:spPr>
          <a:xfrm rot="0">
            <a:off x="3786285" y="4821407"/>
            <a:ext cx="12238325" cy="4877139"/>
          </a:xfrm>
          <a:prstGeom prst="rect">
            <a:avLst/>
          </a:prstGeom>
        </p:spPr>
        <p:txBody>
          <a:bodyPr anchor="t" rtlCol="false" tIns="0" lIns="0" bIns="0" rIns="0">
            <a:spAutoFit/>
          </a:bodyPr>
          <a:lstStyle/>
          <a:p>
            <a:pPr algn="ctr">
              <a:lnSpc>
                <a:spcPts val="5568"/>
              </a:lnSpc>
              <a:spcBef>
                <a:spcPct val="0"/>
              </a:spcBef>
            </a:pPr>
            <a:r>
              <a:rPr lang="en-US" b="true" sz="3977" i="true">
                <a:solidFill>
                  <a:srgbClr val="7A2BE1"/>
                </a:solidFill>
                <a:latin typeface="Lato Bold Italics"/>
                <a:ea typeface="Lato Bold Italics"/>
                <a:cs typeface="Lato Bold Italics"/>
                <a:sym typeface="Lato Bold Italics"/>
              </a:rPr>
              <a:t>getUserById</a:t>
            </a:r>
          </a:p>
          <a:p>
            <a:pPr algn="ctr">
              <a:lnSpc>
                <a:spcPts val="5568"/>
              </a:lnSpc>
              <a:spcBef>
                <a:spcPct val="0"/>
              </a:spcBef>
            </a:pPr>
            <a:r>
              <a:rPr lang="en-US" b="true" sz="3977" i="true">
                <a:solidFill>
                  <a:srgbClr val="FFFFFF"/>
                </a:solidFill>
                <a:latin typeface="Lato Bold Italics"/>
                <a:ea typeface="Lato Bold Italics"/>
                <a:cs typeface="Lato Bold Italics"/>
                <a:sym typeface="Lato Bold Italics"/>
              </a:rPr>
              <a:t>Description : Récupère un utilisateur par son ID.</a:t>
            </a:r>
          </a:p>
          <a:p>
            <a:pPr algn="ctr">
              <a:lnSpc>
                <a:spcPts val="5568"/>
              </a:lnSpc>
              <a:spcBef>
                <a:spcPct val="0"/>
              </a:spcBef>
            </a:pPr>
            <a:r>
              <a:rPr lang="en-US" b="true" sz="3977" i="true">
                <a:solidFill>
                  <a:srgbClr val="FFFFFF"/>
                </a:solidFill>
                <a:latin typeface="Lato Bold Italics"/>
                <a:ea typeface="Lato Bold Italics"/>
                <a:cs typeface="Lato Bold Italics"/>
                <a:sym typeface="Lato Bold Italics"/>
              </a:rPr>
              <a:t>Étapes principales :</a:t>
            </a:r>
          </a:p>
          <a:p>
            <a:pPr algn="ctr">
              <a:lnSpc>
                <a:spcPts val="5568"/>
              </a:lnSpc>
              <a:spcBef>
                <a:spcPct val="0"/>
              </a:spcBef>
            </a:pPr>
          </a:p>
          <a:p>
            <a:pPr algn="ctr" marL="858776" indent="-429388" lvl="1">
              <a:lnSpc>
                <a:spcPts val="5568"/>
              </a:lnSpc>
              <a:spcBef>
                <a:spcPct val="0"/>
              </a:spcBef>
              <a:buFont typeface="Arial"/>
              <a:buChar char="•"/>
            </a:pPr>
            <a:r>
              <a:rPr lang="en-US" sz="3977" i="true">
                <a:solidFill>
                  <a:srgbClr val="FFFFFF"/>
                </a:solidFill>
                <a:latin typeface="Lato Italics"/>
                <a:ea typeface="Lato Italics"/>
                <a:cs typeface="Lato Italics"/>
                <a:sym typeface="Lato Italics"/>
              </a:rPr>
              <a:t>Recherche l'utilisateur avec </a:t>
            </a:r>
            <a:r>
              <a:rPr lang="en-US" b="true" sz="3977" i="true">
                <a:solidFill>
                  <a:srgbClr val="FFFFFF"/>
                </a:solidFill>
                <a:latin typeface="Lato Bold Italics"/>
                <a:ea typeface="Lato Bold Italics"/>
                <a:cs typeface="Lato Bold Italics"/>
                <a:sym typeface="Lato Bold Italics"/>
              </a:rPr>
              <a:t>User.findByPk</a:t>
            </a:r>
            <a:r>
              <a:rPr lang="en-US" sz="3977" i="true">
                <a:solidFill>
                  <a:srgbClr val="FFFFFF"/>
                </a:solidFill>
                <a:latin typeface="Lato Italics"/>
                <a:ea typeface="Lato Italics"/>
                <a:cs typeface="Lato Italics"/>
                <a:sym typeface="Lato Italics"/>
              </a:rPr>
              <a:t>.</a:t>
            </a:r>
          </a:p>
          <a:p>
            <a:pPr algn="ctr" marL="858776" indent="-429388" lvl="1">
              <a:lnSpc>
                <a:spcPts val="5568"/>
              </a:lnSpc>
              <a:spcBef>
                <a:spcPct val="0"/>
              </a:spcBef>
              <a:buFont typeface="Arial"/>
              <a:buChar char="•"/>
            </a:pPr>
            <a:r>
              <a:rPr lang="en-US" sz="3977" i="true">
                <a:solidFill>
                  <a:srgbClr val="FFFFFF"/>
                </a:solidFill>
                <a:latin typeface="Lato Italics"/>
                <a:ea typeface="Lato Italics"/>
                <a:cs typeface="Lato Italics"/>
                <a:sym typeface="Lato Italics"/>
              </a:rPr>
              <a:t>Vérifie que l'utilisateur existe.</a:t>
            </a:r>
          </a:p>
          <a:p>
            <a:pPr algn="ctr" marL="858776" indent="-429388" lvl="1">
              <a:lnSpc>
                <a:spcPts val="5568"/>
              </a:lnSpc>
              <a:spcBef>
                <a:spcPct val="0"/>
              </a:spcBef>
              <a:buFont typeface="Arial"/>
              <a:buChar char="•"/>
            </a:pPr>
            <a:r>
              <a:rPr lang="en-US" sz="3977" i="true">
                <a:solidFill>
                  <a:srgbClr val="FFFFFF"/>
                </a:solidFill>
                <a:latin typeface="Lato Italics"/>
                <a:ea typeface="Lato Italics"/>
                <a:cs typeface="Lato Italics"/>
                <a:sym typeface="Lato Italics"/>
              </a:rPr>
              <a:t>Retourne les informations ou une erreur si introuvable</a:t>
            </a:r>
            <a:r>
              <a:rPr lang="en-US" b="true" sz="3977" i="true">
                <a:solidFill>
                  <a:srgbClr val="FFFFFF"/>
                </a:solidFill>
                <a:latin typeface="Lato Bold Italics"/>
                <a:ea typeface="Lato Bold Italics"/>
                <a:cs typeface="Lato Bold Italics"/>
                <a:sym typeface="Lato Bold Italics"/>
              </a:rPr>
              <a:t>.</a:t>
            </a:r>
          </a:p>
        </p:txBody>
      </p:sp>
      <p:sp>
        <p:nvSpPr>
          <p:cNvPr name="Freeform 4" id="4"/>
          <p:cNvSpPr/>
          <p:nvPr/>
        </p:nvSpPr>
        <p:spPr>
          <a:xfrm flipH="false" flipV="false" rot="0">
            <a:off x="16811090" y="46952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95308" y="2286516"/>
            <a:ext cx="15897383" cy="6267451"/>
          </a:xfrm>
          <a:prstGeom prst="rect">
            <a:avLst/>
          </a:prstGeom>
        </p:spPr>
        <p:txBody>
          <a:bodyPr anchor="t" rtlCol="false" tIns="0" lIns="0" bIns="0" rIns="0">
            <a:spAutoFit/>
          </a:bodyPr>
          <a:lstStyle/>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Points forts des controllers </a:t>
            </a:r>
          </a:p>
          <a:p>
            <a:pPr algn="ctr">
              <a:lnSpc>
                <a:spcPts val="4199"/>
              </a:lnSpc>
              <a:spcBef>
                <a:spcPct val="0"/>
              </a:spcBef>
            </a:pPr>
          </a:p>
          <a:p>
            <a:pPr algn="ctr">
              <a:lnSpc>
                <a:spcPts val="4199"/>
              </a:lnSpc>
              <a:spcBef>
                <a:spcPct val="0"/>
              </a:spcBef>
            </a:pPr>
            <a:r>
              <a:rPr lang="en-US" sz="2999" i="true">
                <a:solidFill>
                  <a:srgbClr val="FFFFFF"/>
                </a:solidFill>
                <a:latin typeface="Lato Italics"/>
                <a:ea typeface="Lato Italics"/>
                <a:cs typeface="Lato Italics"/>
                <a:sym typeface="Lato Italics"/>
              </a:rPr>
              <a:t>● Sécurité : Utilisation de bcrypt pour hasher les mots de passe et de JWT pour sécuriser les sessions.</a:t>
            </a:r>
          </a:p>
          <a:p>
            <a:pPr algn="ctr">
              <a:lnSpc>
                <a:spcPts val="4199"/>
              </a:lnSpc>
              <a:spcBef>
                <a:spcPct val="0"/>
              </a:spcBef>
            </a:pPr>
            <a:r>
              <a:rPr lang="en-US" sz="2999" i="true">
                <a:solidFill>
                  <a:srgbClr val="FFFFFF"/>
                </a:solidFill>
                <a:latin typeface="Lato Italics"/>
                <a:ea typeface="Lato Italics"/>
                <a:cs typeface="Lato Italics"/>
                <a:sym typeface="Lato Italics"/>
              </a:rPr>
              <a:t> </a:t>
            </a:r>
          </a:p>
          <a:p>
            <a:pPr algn="ctr">
              <a:lnSpc>
                <a:spcPts val="4199"/>
              </a:lnSpc>
              <a:spcBef>
                <a:spcPct val="0"/>
              </a:spcBef>
            </a:pPr>
            <a:r>
              <a:rPr lang="en-US" sz="2999" i="true">
                <a:solidFill>
                  <a:srgbClr val="FFFFFF"/>
                </a:solidFill>
                <a:latin typeface="Lato Italics"/>
                <a:ea typeface="Lato Italics"/>
                <a:cs typeface="Lato Italics"/>
                <a:sym typeface="Lato Italics"/>
              </a:rPr>
              <a:t>● Validation : Vérifie l'unicité des emails et usernames, ainsi que l'existence des rôles. </a:t>
            </a:r>
          </a:p>
          <a:p>
            <a:pPr algn="ctr">
              <a:lnSpc>
                <a:spcPts val="4199"/>
              </a:lnSpc>
              <a:spcBef>
                <a:spcPct val="0"/>
              </a:spcBef>
            </a:pPr>
          </a:p>
          <a:p>
            <a:pPr algn="ctr">
              <a:lnSpc>
                <a:spcPts val="4199"/>
              </a:lnSpc>
              <a:spcBef>
                <a:spcPct val="0"/>
              </a:spcBef>
            </a:pPr>
            <a:r>
              <a:rPr lang="en-US" sz="2999" i="true">
                <a:solidFill>
                  <a:srgbClr val="FFFFFF"/>
                </a:solidFill>
                <a:latin typeface="Lato Italics"/>
                <a:ea typeface="Lato Italics"/>
                <a:cs typeface="Lato Italics"/>
                <a:sym typeface="Lato Italics"/>
              </a:rPr>
              <a:t>● Modularité : Les rôles sont gérés dynamiquement, facilitant les évolutions futures. </a:t>
            </a:r>
          </a:p>
          <a:p>
            <a:pPr algn="ctr">
              <a:lnSpc>
                <a:spcPts val="4199"/>
              </a:lnSpc>
              <a:spcBef>
                <a:spcPct val="0"/>
              </a:spcBef>
            </a:pPr>
          </a:p>
          <a:p>
            <a:pPr algn="ctr">
              <a:lnSpc>
                <a:spcPts val="4199"/>
              </a:lnSpc>
              <a:spcBef>
                <a:spcPct val="0"/>
              </a:spcBef>
            </a:pPr>
            <a:r>
              <a:rPr lang="en-US" sz="2999" i="true">
                <a:solidFill>
                  <a:srgbClr val="FFFFFF"/>
                </a:solidFill>
                <a:latin typeface="Lato Italics"/>
                <a:ea typeface="Lato Italics"/>
                <a:cs typeface="Lato Italics"/>
                <a:sym typeface="Lato Italics"/>
              </a:rPr>
              <a:t>● Gestion des erreurs : Messages clairs pour les erreurs courantes (conflit d'email, utilisateur </a:t>
            </a:r>
          </a:p>
          <a:p>
            <a:pPr algn="ctr">
              <a:lnSpc>
                <a:spcPts val="4199"/>
              </a:lnSpc>
              <a:spcBef>
                <a:spcPct val="0"/>
              </a:spcBef>
            </a:pPr>
            <a:r>
              <a:rPr lang="en-US" sz="2999" i="true">
                <a:solidFill>
                  <a:srgbClr val="FFFFFF"/>
                </a:solidFill>
                <a:latin typeface="Lato Italics"/>
                <a:ea typeface="Lato Italics"/>
                <a:cs typeface="Lato Italics"/>
                <a:sym typeface="Lato Italics"/>
              </a:rPr>
              <a:t>introuvable, etc.). </a:t>
            </a:r>
          </a:p>
          <a:p>
            <a:pPr algn="ctr">
              <a:lnSpc>
                <a:spcPts val="4199"/>
              </a:lnSpc>
              <a:spcBef>
                <a:spcPct val="0"/>
              </a:spcBef>
            </a:pPr>
          </a:p>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Ces Controllers forment une base solide pour gérer les utilisateurs de manière sécurisée et efficace . </a:t>
            </a:r>
          </a:p>
        </p:txBody>
      </p:sp>
      <p:sp>
        <p:nvSpPr>
          <p:cNvPr name="Freeform 3" id="3"/>
          <p:cNvSpPr/>
          <p:nvPr/>
        </p:nvSpPr>
        <p:spPr>
          <a:xfrm flipH="false" flipV="false" rot="0">
            <a:off x="16196271" y="1028700"/>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577713" y="2051629"/>
            <a:ext cx="7635397" cy="7206671"/>
          </a:xfrm>
          <a:custGeom>
            <a:avLst/>
            <a:gdLst/>
            <a:ahLst/>
            <a:cxnLst/>
            <a:rect r="r" b="b" t="t" l="l"/>
            <a:pathLst>
              <a:path h="7206671" w="7635397">
                <a:moveTo>
                  <a:pt x="0" y="0"/>
                </a:moveTo>
                <a:lnTo>
                  <a:pt x="7635397" y="0"/>
                </a:lnTo>
                <a:lnTo>
                  <a:pt x="7635397" y="7206671"/>
                </a:lnTo>
                <a:lnTo>
                  <a:pt x="0" y="7206671"/>
                </a:lnTo>
                <a:lnTo>
                  <a:pt x="0" y="0"/>
                </a:lnTo>
                <a:close/>
              </a:path>
            </a:pathLst>
          </a:custGeom>
          <a:blipFill>
            <a:blip r:embed="rId2"/>
            <a:stretch>
              <a:fillRect l="0" t="0" r="0" b="0"/>
            </a:stretch>
          </a:blipFill>
        </p:spPr>
      </p:sp>
      <p:sp>
        <p:nvSpPr>
          <p:cNvPr name="TextBox 3" id="3"/>
          <p:cNvSpPr txBox="true"/>
          <p:nvPr/>
        </p:nvSpPr>
        <p:spPr>
          <a:xfrm rot="0">
            <a:off x="1512261" y="971550"/>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1.2  </a:t>
            </a:r>
            <a:r>
              <a:rPr lang="en-US" b="true" sz="2899" i="true">
                <a:solidFill>
                  <a:srgbClr val="7A2BE1"/>
                </a:solidFill>
                <a:latin typeface="Lato Bold Italics"/>
                <a:ea typeface="Lato Bold Italics"/>
                <a:cs typeface="Lato Bold Italics"/>
                <a:sym typeface="Lato Bold Italics"/>
              </a:rPr>
              <a:t>postController</a:t>
            </a:r>
          </a:p>
          <a:p>
            <a:pPr algn="ctr">
              <a:lnSpc>
                <a:spcPts val="4059"/>
              </a:lnSpc>
              <a:spcBef>
                <a:spcPct val="0"/>
              </a:spcBef>
            </a:pPr>
          </a:p>
        </p:txBody>
      </p:sp>
      <p:sp>
        <p:nvSpPr>
          <p:cNvPr name="Freeform 4" id="4"/>
          <p:cNvSpPr/>
          <p:nvPr/>
        </p:nvSpPr>
        <p:spPr>
          <a:xfrm flipH="false" flipV="false" rot="0">
            <a:off x="16362880" y="10287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72368"/>
            <a:ext cx="7478749" cy="9542264"/>
          </a:xfrm>
          <a:custGeom>
            <a:avLst/>
            <a:gdLst/>
            <a:ahLst/>
            <a:cxnLst/>
            <a:rect r="r" b="b" t="t" l="l"/>
            <a:pathLst>
              <a:path h="9542264" w="7478749">
                <a:moveTo>
                  <a:pt x="0" y="0"/>
                </a:moveTo>
                <a:lnTo>
                  <a:pt x="7478749" y="0"/>
                </a:lnTo>
                <a:lnTo>
                  <a:pt x="7478749" y="9542264"/>
                </a:lnTo>
                <a:lnTo>
                  <a:pt x="0" y="9542264"/>
                </a:lnTo>
                <a:lnTo>
                  <a:pt x="0" y="0"/>
                </a:lnTo>
                <a:close/>
              </a:path>
            </a:pathLst>
          </a:custGeom>
          <a:blipFill>
            <a:blip r:embed="rId2"/>
            <a:stretch>
              <a:fillRect l="0" t="0" r="0" b="0"/>
            </a:stretch>
          </a:blipFill>
        </p:spPr>
      </p:sp>
      <p:sp>
        <p:nvSpPr>
          <p:cNvPr name="TextBox 3" id="3"/>
          <p:cNvSpPr txBox="true"/>
          <p:nvPr/>
        </p:nvSpPr>
        <p:spPr>
          <a:xfrm rot="0">
            <a:off x="7478749" y="2800255"/>
            <a:ext cx="10809251" cy="3807163"/>
          </a:xfrm>
          <a:prstGeom prst="rect">
            <a:avLst/>
          </a:prstGeom>
        </p:spPr>
        <p:txBody>
          <a:bodyPr anchor="t" rtlCol="false" tIns="0" lIns="0" bIns="0" rIns="0">
            <a:spAutoFit/>
          </a:bodyPr>
          <a:lstStyle/>
          <a:p>
            <a:pPr algn="ctr">
              <a:lnSpc>
                <a:spcPts val="3350"/>
              </a:lnSpc>
              <a:spcBef>
                <a:spcPct val="0"/>
              </a:spcBef>
            </a:pPr>
            <a:r>
              <a:rPr lang="en-US" b="true" sz="2393" i="true">
                <a:solidFill>
                  <a:srgbClr val="7A2BE1"/>
                </a:solidFill>
                <a:latin typeface="Lato Bold Italics"/>
                <a:ea typeface="Lato Bold Italics"/>
                <a:cs typeface="Lato Bold Italics"/>
                <a:sym typeface="Lato Bold Italics"/>
              </a:rPr>
              <a:t>C</a:t>
            </a:r>
            <a:r>
              <a:rPr lang="en-US" b="true" sz="2393" i="true">
                <a:solidFill>
                  <a:srgbClr val="7A2BE1"/>
                </a:solidFill>
                <a:latin typeface="Lato Bold Italics"/>
                <a:ea typeface="Lato Bold Italics"/>
                <a:cs typeface="Lato Bold Italics"/>
                <a:sym typeface="Lato Bold Italics"/>
              </a:rPr>
              <a:t>reatePost</a:t>
            </a:r>
          </a:p>
          <a:p>
            <a:pPr algn="ctr">
              <a:lnSpc>
                <a:spcPts val="3350"/>
              </a:lnSpc>
              <a:spcBef>
                <a:spcPct val="0"/>
              </a:spcBef>
            </a:pPr>
            <a:r>
              <a:rPr lang="en-US" b="true" sz="2393" i="true">
                <a:solidFill>
                  <a:srgbClr val="FFFFFF"/>
                </a:solidFill>
                <a:latin typeface="Lato Bold Italics"/>
                <a:ea typeface="Lato Bold Italics"/>
                <a:cs typeface="Lato Bold Italics"/>
                <a:sym typeface="Lato Bold Italics"/>
              </a:rPr>
              <a:t>Description : Permet à un utilisateur connecté de créer un post.</a:t>
            </a:r>
          </a:p>
          <a:p>
            <a:pPr algn="ctr">
              <a:lnSpc>
                <a:spcPts val="3350"/>
              </a:lnSpc>
              <a:spcBef>
                <a:spcPct val="0"/>
              </a:spcBef>
            </a:pPr>
            <a:r>
              <a:rPr lang="en-US" b="true" sz="2393" i="true">
                <a:solidFill>
                  <a:srgbClr val="FFFFFF"/>
                </a:solidFill>
                <a:latin typeface="Lato Bold Italics"/>
                <a:ea typeface="Lato Bold Italics"/>
                <a:cs typeface="Lato Bold Italics"/>
                <a:sym typeface="Lato Bold Italics"/>
              </a:rPr>
              <a:t>Étapes principales :</a:t>
            </a:r>
          </a:p>
          <a:p>
            <a:pPr algn="ctr">
              <a:lnSpc>
                <a:spcPts val="3350"/>
              </a:lnSpc>
              <a:spcBef>
                <a:spcPct val="0"/>
              </a:spcBef>
            </a:pPr>
          </a:p>
          <a:p>
            <a:pPr algn="ctr">
              <a:lnSpc>
                <a:spcPts val="3350"/>
              </a:lnSpc>
              <a:spcBef>
                <a:spcPct val="0"/>
              </a:spcBef>
            </a:pPr>
            <a:r>
              <a:rPr lang="en-US" sz="2393" i="true">
                <a:solidFill>
                  <a:srgbClr val="FFFFFF"/>
                </a:solidFill>
                <a:latin typeface="Lato Italics"/>
                <a:ea typeface="Lato Italics"/>
                <a:cs typeface="Lato Italics"/>
                <a:sym typeface="Lato Italics"/>
              </a:rPr>
              <a:t>●  Extrait les données title, description, et éventuellement l'image du corps de la requête.</a:t>
            </a:r>
          </a:p>
          <a:p>
            <a:pPr algn="ctr">
              <a:lnSpc>
                <a:spcPts val="3350"/>
              </a:lnSpc>
              <a:spcBef>
                <a:spcPct val="0"/>
              </a:spcBef>
            </a:pPr>
            <a:r>
              <a:rPr lang="en-US" sz="2393" i="true">
                <a:solidFill>
                  <a:srgbClr val="FFFFFF"/>
                </a:solidFill>
                <a:latin typeface="Lato Italics"/>
                <a:ea typeface="Lato Italics"/>
                <a:cs typeface="Lato Italics"/>
                <a:sym typeface="Lato Italics"/>
              </a:rPr>
              <a:t>●  Vérifie si l'utilisateur est authentifié via le middleware.</a:t>
            </a:r>
          </a:p>
          <a:p>
            <a:pPr algn="ctr">
              <a:lnSpc>
                <a:spcPts val="3350"/>
              </a:lnSpc>
              <a:spcBef>
                <a:spcPct val="0"/>
              </a:spcBef>
            </a:pPr>
            <a:r>
              <a:rPr lang="en-US" sz="2393" i="true">
                <a:solidFill>
                  <a:srgbClr val="FFFFFF"/>
                </a:solidFill>
                <a:latin typeface="Lato Italics"/>
                <a:ea typeface="Lato Italics"/>
                <a:cs typeface="Lato Italics"/>
                <a:sym typeface="Lato Italics"/>
              </a:rPr>
              <a:t>●  Crée le post en associant l'utilisateur via son ID (req.auth.userId).</a:t>
            </a:r>
          </a:p>
          <a:p>
            <a:pPr algn="ctr">
              <a:lnSpc>
                <a:spcPts val="3350"/>
              </a:lnSpc>
              <a:spcBef>
                <a:spcPct val="0"/>
              </a:spcBef>
            </a:pPr>
            <a:r>
              <a:rPr lang="en-US" sz="2393" i="true">
                <a:solidFill>
                  <a:srgbClr val="FFFFFF"/>
                </a:solidFill>
                <a:latin typeface="Lato Italics"/>
                <a:ea typeface="Lato Italics"/>
                <a:cs typeface="Lato Italics"/>
                <a:sym typeface="Lato Italics"/>
              </a:rPr>
              <a:t>●  Retourne le post créé ou un message d'erreur en cas de problème.</a:t>
            </a:r>
          </a:p>
        </p:txBody>
      </p:sp>
      <p:sp>
        <p:nvSpPr>
          <p:cNvPr name="Freeform 4" id="4"/>
          <p:cNvSpPr/>
          <p:nvPr/>
        </p:nvSpPr>
        <p:spPr>
          <a:xfrm flipH="false" flipV="false" rot="0">
            <a:off x="16362880" y="855067"/>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28749" y="1028700"/>
            <a:ext cx="7612268" cy="7507599"/>
          </a:xfrm>
          <a:custGeom>
            <a:avLst/>
            <a:gdLst/>
            <a:ahLst/>
            <a:cxnLst/>
            <a:rect r="r" b="b" t="t" l="l"/>
            <a:pathLst>
              <a:path h="7507599" w="7612268">
                <a:moveTo>
                  <a:pt x="0" y="0"/>
                </a:moveTo>
                <a:lnTo>
                  <a:pt x="7612269" y="0"/>
                </a:lnTo>
                <a:lnTo>
                  <a:pt x="7612269" y="7507599"/>
                </a:lnTo>
                <a:lnTo>
                  <a:pt x="0" y="7507599"/>
                </a:lnTo>
                <a:lnTo>
                  <a:pt x="0" y="0"/>
                </a:lnTo>
                <a:close/>
              </a:path>
            </a:pathLst>
          </a:custGeom>
          <a:blipFill>
            <a:blip r:embed="rId2"/>
            <a:stretch>
              <a:fillRect l="0" t="0" r="0" b="0"/>
            </a:stretch>
          </a:blipFill>
        </p:spPr>
      </p:sp>
      <p:sp>
        <p:nvSpPr>
          <p:cNvPr name="TextBox 3" id="3"/>
          <p:cNvSpPr txBox="true"/>
          <p:nvPr/>
        </p:nvSpPr>
        <p:spPr>
          <a:xfrm rot="0">
            <a:off x="7941018" y="2907845"/>
            <a:ext cx="10084320" cy="5408680"/>
          </a:xfrm>
          <a:prstGeom prst="rect">
            <a:avLst/>
          </a:prstGeom>
        </p:spPr>
        <p:txBody>
          <a:bodyPr anchor="t" rtlCol="false" tIns="0" lIns="0" bIns="0" rIns="0">
            <a:spAutoFit/>
          </a:bodyPr>
          <a:lstStyle/>
          <a:p>
            <a:pPr algn="ctr">
              <a:lnSpc>
                <a:spcPts val="4283"/>
              </a:lnSpc>
              <a:spcBef>
                <a:spcPct val="0"/>
              </a:spcBef>
            </a:pPr>
            <a:r>
              <a:rPr lang="en-US" b="true" sz="3059" i="true">
                <a:solidFill>
                  <a:srgbClr val="7A2BE1"/>
                </a:solidFill>
                <a:latin typeface="Lato Bold Italics"/>
                <a:ea typeface="Lato Bold Italics"/>
                <a:cs typeface="Lato Bold Italics"/>
                <a:sym typeface="Lato Bold Italics"/>
              </a:rPr>
              <a:t>getAllPosts</a:t>
            </a:r>
          </a:p>
          <a:p>
            <a:pPr algn="ctr">
              <a:lnSpc>
                <a:spcPts val="4283"/>
              </a:lnSpc>
              <a:spcBef>
                <a:spcPct val="0"/>
              </a:spcBef>
            </a:pPr>
            <a:r>
              <a:rPr lang="en-US" b="true" sz="3059" i="true">
                <a:solidFill>
                  <a:srgbClr val="FFFFFF"/>
                </a:solidFill>
                <a:latin typeface="Lato Bold Italics"/>
                <a:ea typeface="Lato Bold Italics"/>
                <a:cs typeface="Lato Bold Italics"/>
                <a:sym typeface="Lato Bold Italics"/>
              </a:rPr>
              <a:t>Description : Récupère tous les posts.</a:t>
            </a:r>
          </a:p>
          <a:p>
            <a:pPr algn="ctr">
              <a:lnSpc>
                <a:spcPts val="4283"/>
              </a:lnSpc>
              <a:spcBef>
                <a:spcPct val="0"/>
              </a:spcBef>
            </a:pPr>
            <a:r>
              <a:rPr lang="en-US" b="true" sz="3059" i="true">
                <a:solidFill>
                  <a:srgbClr val="FFFFFF"/>
                </a:solidFill>
                <a:latin typeface="Lato Bold Italics"/>
                <a:ea typeface="Lato Bold Italics"/>
                <a:cs typeface="Lato Bold Italics"/>
                <a:sym typeface="Lato Bold Italics"/>
              </a:rPr>
              <a:t>Étapes principales : </a:t>
            </a:r>
          </a:p>
          <a:p>
            <a:pPr algn="ctr">
              <a:lnSpc>
                <a:spcPts val="4283"/>
              </a:lnSpc>
              <a:spcBef>
                <a:spcPct val="0"/>
              </a:spcBef>
            </a:pPr>
          </a:p>
          <a:p>
            <a:pPr algn="ctr">
              <a:lnSpc>
                <a:spcPts val="4283"/>
              </a:lnSpc>
              <a:spcBef>
                <a:spcPct val="0"/>
              </a:spcBef>
            </a:pPr>
            <a:r>
              <a:rPr lang="en-US" sz="3059" i="true">
                <a:solidFill>
                  <a:srgbClr val="FFFFFF"/>
                </a:solidFill>
                <a:latin typeface="Lato Italics"/>
                <a:ea typeface="Lato Italics"/>
                <a:cs typeface="Lato Italics"/>
                <a:sym typeface="Lato Italics"/>
              </a:rPr>
              <a:t>●  Utilise </a:t>
            </a:r>
            <a:r>
              <a:rPr lang="en-US" b="true" sz="3059" i="true">
                <a:solidFill>
                  <a:srgbClr val="FFFFFF"/>
                </a:solidFill>
                <a:latin typeface="Lato Bold Italics"/>
                <a:ea typeface="Lato Bold Italics"/>
                <a:cs typeface="Lato Bold Italics"/>
                <a:sym typeface="Lato Bold Italics"/>
              </a:rPr>
              <a:t>Post.findAll</a:t>
            </a:r>
            <a:r>
              <a:rPr lang="en-US" sz="3059" i="true">
                <a:solidFill>
                  <a:srgbClr val="FFFFFF"/>
                </a:solidFill>
                <a:latin typeface="Lato Italics"/>
                <a:ea typeface="Lato Italics"/>
                <a:cs typeface="Lato Italics"/>
                <a:sym typeface="Lato Italics"/>
              </a:rPr>
              <a:t> pour récupérer tous les posts depuis la base de données.</a:t>
            </a:r>
          </a:p>
          <a:p>
            <a:pPr algn="ctr">
              <a:lnSpc>
                <a:spcPts val="4283"/>
              </a:lnSpc>
              <a:spcBef>
                <a:spcPct val="0"/>
              </a:spcBef>
            </a:pPr>
            <a:r>
              <a:rPr lang="en-US" sz="3059" i="true">
                <a:solidFill>
                  <a:srgbClr val="FFFFFF"/>
                </a:solidFill>
                <a:latin typeface="Lato Italics"/>
                <a:ea typeface="Lato Italics"/>
                <a:cs typeface="Lato Italics"/>
                <a:sym typeface="Lato Italics"/>
              </a:rPr>
              <a:t>●  Peut inclure des jointures pour récupérer des données liées (ex. utilisateur, commentaires).</a:t>
            </a:r>
          </a:p>
          <a:p>
            <a:pPr algn="ctr">
              <a:lnSpc>
                <a:spcPts val="4283"/>
              </a:lnSpc>
              <a:spcBef>
                <a:spcPct val="0"/>
              </a:spcBef>
            </a:pPr>
            <a:r>
              <a:rPr lang="en-US" sz="3059" i="true">
                <a:solidFill>
                  <a:srgbClr val="FFFFFF"/>
                </a:solidFill>
                <a:latin typeface="Lato Italics"/>
                <a:ea typeface="Lato Italics"/>
                <a:cs typeface="Lato Italics"/>
                <a:sym typeface="Lato Italics"/>
              </a:rPr>
              <a:t>●  Retourne la liste des posts ou une erreur si aucun post n'est trouvé.</a:t>
            </a:r>
          </a:p>
        </p:txBody>
      </p:sp>
      <p:sp>
        <p:nvSpPr>
          <p:cNvPr name="Freeform 4" id="4"/>
          <p:cNvSpPr/>
          <p:nvPr/>
        </p:nvSpPr>
        <p:spPr>
          <a:xfrm flipH="false" flipV="false" rot="0">
            <a:off x="16362880" y="10287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4095" y="1843780"/>
            <a:ext cx="8626720" cy="6599440"/>
          </a:xfrm>
          <a:custGeom>
            <a:avLst/>
            <a:gdLst/>
            <a:ahLst/>
            <a:cxnLst/>
            <a:rect r="r" b="b" t="t" l="l"/>
            <a:pathLst>
              <a:path h="6599440" w="8626720">
                <a:moveTo>
                  <a:pt x="0" y="0"/>
                </a:moveTo>
                <a:lnTo>
                  <a:pt x="8626719" y="0"/>
                </a:lnTo>
                <a:lnTo>
                  <a:pt x="8626719" y="6599440"/>
                </a:lnTo>
                <a:lnTo>
                  <a:pt x="0" y="6599440"/>
                </a:lnTo>
                <a:lnTo>
                  <a:pt x="0" y="0"/>
                </a:lnTo>
                <a:close/>
              </a:path>
            </a:pathLst>
          </a:custGeom>
          <a:blipFill>
            <a:blip r:embed="rId2"/>
            <a:stretch>
              <a:fillRect l="0" t="0" r="0" b="0"/>
            </a:stretch>
          </a:blipFill>
        </p:spPr>
      </p:sp>
      <p:sp>
        <p:nvSpPr>
          <p:cNvPr name="TextBox 3" id="3"/>
          <p:cNvSpPr txBox="true"/>
          <p:nvPr/>
        </p:nvSpPr>
        <p:spPr>
          <a:xfrm rot="0">
            <a:off x="9144000" y="1155643"/>
            <a:ext cx="8913418" cy="7899514"/>
          </a:xfrm>
          <a:prstGeom prst="rect">
            <a:avLst/>
          </a:prstGeom>
        </p:spPr>
        <p:txBody>
          <a:bodyPr anchor="t" rtlCol="false" tIns="0" lIns="0" bIns="0" rIns="0">
            <a:spAutoFit/>
          </a:bodyPr>
          <a:lstStyle/>
          <a:p>
            <a:pPr algn="ctr">
              <a:lnSpc>
                <a:spcPts val="4803"/>
              </a:lnSpc>
              <a:spcBef>
                <a:spcPct val="0"/>
              </a:spcBef>
            </a:pPr>
            <a:r>
              <a:rPr lang="en-US" b="true" sz="3430" i="true">
                <a:solidFill>
                  <a:srgbClr val="7A2BE1"/>
                </a:solidFill>
                <a:latin typeface="Lato Bold Italics"/>
                <a:ea typeface="Lato Bold Italics"/>
                <a:cs typeface="Lato Bold Italics"/>
                <a:sym typeface="Lato Bold Italics"/>
              </a:rPr>
              <a:t>getPostById</a:t>
            </a:r>
          </a:p>
          <a:p>
            <a:pPr algn="ctr">
              <a:lnSpc>
                <a:spcPts val="4803"/>
              </a:lnSpc>
              <a:spcBef>
                <a:spcPct val="0"/>
              </a:spcBef>
            </a:pPr>
            <a:r>
              <a:rPr lang="en-US" b="true" sz="3430" i="true">
                <a:solidFill>
                  <a:srgbClr val="FFFFFF"/>
                </a:solidFill>
                <a:latin typeface="Lato Bold Italics"/>
                <a:ea typeface="Lato Bold Italics"/>
                <a:cs typeface="Lato Bold Italics"/>
                <a:sym typeface="Lato Bold Italics"/>
              </a:rPr>
              <a:t>Description : Récupère un post spécifique par son ID.</a:t>
            </a:r>
          </a:p>
          <a:p>
            <a:pPr algn="ctr">
              <a:lnSpc>
                <a:spcPts val="4803"/>
              </a:lnSpc>
              <a:spcBef>
                <a:spcPct val="0"/>
              </a:spcBef>
            </a:pPr>
            <a:r>
              <a:rPr lang="en-US" b="true" sz="3430" i="true">
                <a:solidFill>
                  <a:srgbClr val="FFFFFF"/>
                </a:solidFill>
                <a:latin typeface="Lato Bold Italics"/>
                <a:ea typeface="Lato Bold Italics"/>
                <a:cs typeface="Lato Bold Italics"/>
                <a:sym typeface="Lato Bold Italics"/>
              </a:rPr>
              <a:t>Étapes principales :</a:t>
            </a:r>
          </a:p>
          <a:p>
            <a:pPr algn="ctr">
              <a:lnSpc>
                <a:spcPts val="4803"/>
              </a:lnSpc>
              <a:spcBef>
                <a:spcPct val="0"/>
              </a:spcBef>
            </a:pPr>
          </a:p>
          <a:p>
            <a:pPr algn="ctr">
              <a:lnSpc>
                <a:spcPts val="4803"/>
              </a:lnSpc>
              <a:spcBef>
                <a:spcPct val="0"/>
              </a:spcBef>
            </a:pPr>
            <a:r>
              <a:rPr lang="en-US" sz="3430" i="true">
                <a:solidFill>
                  <a:srgbClr val="FFFFFF"/>
                </a:solidFill>
                <a:latin typeface="Lato Italics"/>
                <a:ea typeface="Lato Italics"/>
                <a:cs typeface="Lato Italics"/>
                <a:sym typeface="Lato Italics"/>
              </a:rPr>
              <a:t>● Recherche le post avec </a:t>
            </a:r>
            <a:r>
              <a:rPr lang="en-US" b="true" sz="3430" i="true">
                <a:solidFill>
                  <a:srgbClr val="FFFFFF"/>
                </a:solidFill>
                <a:latin typeface="Lato Bold Italics"/>
                <a:ea typeface="Lato Bold Italics"/>
                <a:cs typeface="Lato Bold Italics"/>
                <a:sym typeface="Lato Bold Italics"/>
              </a:rPr>
              <a:t>Post.findByPk.</a:t>
            </a:r>
          </a:p>
          <a:p>
            <a:pPr algn="ctr">
              <a:lnSpc>
                <a:spcPts val="4803"/>
              </a:lnSpc>
              <a:spcBef>
                <a:spcPct val="0"/>
              </a:spcBef>
            </a:pPr>
            <a:r>
              <a:rPr lang="en-US" sz="3430" i="true">
                <a:solidFill>
                  <a:srgbClr val="FFFFFF"/>
                </a:solidFill>
                <a:latin typeface="Lato Italics"/>
                <a:ea typeface="Lato Italics"/>
                <a:cs typeface="Lato Italics"/>
                <a:sym typeface="Lato Italics"/>
              </a:rPr>
              <a:t>● Vérifie si le post existe :</a:t>
            </a:r>
          </a:p>
          <a:p>
            <a:pPr algn="ctr">
              <a:lnSpc>
                <a:spcPts val="4803"/>
              </a:lnSpc>
              <a:spcBef>
                <a:spcPct val="0"/>
              </a:spcBef>
            </a:pPr>
          </a:p>
          <a:p>
            <a:pPr algn="ctr">
              <a:lnSpc>
                <a:spcPts val="4803"/>
              </a:lnSpc>
              <a:spcBef>
                <a:spcPct val="0"/>
              </a:spcBef>
            </a:pPr>
            <a:r>
              <a:rPr lang="en-US" sz="3430" i="true">
                <a:solidFill>
                  <a:srgbClr val="FFFFFF"/>
                </a:solidFill>
                <a:latin typeface="Lato Italics"/>
                <a:ea typeface="Lato Italics"/>
                <a:cs typeface="Lato Italics"/>
                <a:sym typeface="Lato Italics"/>
              </a:rPr>
              <a:t>○ Sinon, retourne une erreur 404.</a:t>
            </a:r>
          </a:p>
          <a:p>
            <a:pPr algn="ctr">
              <a:lnSpc>
                <a:spcPts val="4803"/>
              </a:lnSpc>
              <a:spcBef>
                <a:spcPct val="0"/>
              </a:spcBef>
            </a:pPr>
            <a:r>
              <a:rPr lang="en-US" sz="3430" i="true">
                <a:solidFill>
                  <a:srgbClr val="FFFFFF"/>
                </a:solidFill>
                <a:latin typeface="Lato Italics"/>
                <a:ea typeface="Lato Italics"/>
                <a:cs typeface="Lato Italics"/>
                <a:sym typeface="Lato Italics"/>
              </a:rPr>
              <a:t>○ Sinon, retourne les détails du post.</a:t>
            </a:r>
          </a:p>
          <a:p>
            <a:pPr algn="ctr">
              <a:lnSpc>
                <a:spcPts val="4803"/>
              </a:lnSpc>
              <a:spcBef>
                <a:spcPct val="0"/>
              </a:spcBef>
            </a:pPr>
          </a:p>
          <a:p>
            <a:pPr algn="ctr">
              <a:lnSpc>
                <a:spcPts val="4803"/>
              </a:lnSpc>
              <a:spcBef>
                <a:spcPct val="0"/>
              </a:spcBef>
            </a:pPr>
            <a:r>
              <a:rPr lang="en-US" sz="3430" i="true">
                <a:solidFill>
                  <a:srgbClr val="FFFFFF"/>
                </a:solidFill>
                <a:latin typeface="Lato Italics"/>
                <a:ea typeface="Lato Italics"/>
                <a:cs typeface="Lato Italics"/>
                <a:sym typeface="Lato Italics"/>
              </a:rPr>
              <a:t>● Gère les erreurs liées à la récupération des données.</a:t>
            </a:r>
          </a:p>
        </p:txBody>
      </p:sp>
      <p:sp>
        <p:nvSpPr>
          <p:cNvPr name="Freeform 4" id="4"/>
          <p:cNvSpPr/>
          <p:nvPr/>
        </p:nvSpPr>
        <p:spPr>
          <a:xfrm flipH="false" flipV="false" rot="0">
            <a:off x="16362880" y="9055157"/>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7171" y="909912"/>
            <a:ext cx="7017171" cy="8467175"/>
          </a:xfrm>
          <a:custGeom>
            <a:avLst/>
            <a:gdLst/>
            <a:ahLst/>
            <a:cxnLst/>
            <a:rect r="r" b="b" t="t" l="l"/>
            <a:pathLst>
              <a:path h="8467175" w="7017171">
                <a:moveTo>
                  <a:pt x="0" y="0"/>
                </a:moveTo>
                <a:lnTo>
                  <a:pt x="7017171" y="0"/>
                </a:lnTo>
                <a:lnTo>
                  <a:pt x="7017171" y="8467176"/>
                </a:lnTo>
                <a:lnTo>
                  <a:pt x="0" y="8467176"/>
                </a:lnTo>
                <a:lnTo>
                  <a:pt x="0" y="0"/>
                </a:lnTo>
                <a:close/>
              </a:path>
            </a:pathLst>
          </a:custGeom>
          <a:blipFill>
            <a:blip r:embed="rId2"/>
            <a:stretch>
              <a:fillRect l="0" t="0" r="0" b="0"/>
            </a:stretch>
          </a:blipFill>
        </p:spPr>
      </p:sp>
      <p:sp>
        <p:nvSpPr>
          <p:cNvPr name="TextBox 3" id="3"/>
          <p:cNvSpPr txBox="true"/>
          <p:nvPr/>
        </p:nvSpPr>
        <p:spPr>
          <a:xfrm rot="0">
            <a:off x="7499436" y="16509"/>
            <a:ext cx="10530534" cy="10026219"/>
          </a:xfrm>
          <a:prstGeom prst="rect">
            <a:avLst/>
          </a:prstGeom>
        </p:spPr>
        <p:txBody>
          <a:bodyPr anchor="t" rtlCol="false" tIns="0" lIns="0" bIns="0" rIns="0">
            <a:spAutoFit/>
          </a:bodyPr>
          <a:lstStyle/>
          <a:p>
            <a:pPr algn="ctr">
              <a:lnSpc>
                <a:spcPts val="3962"/>
              </a:lnSpc>
              <a:spcBef>
                <a:spcPct val="0"/>
              </a:spcBef>
            </a:pPr>
            <a:r>
              <a:rPr lang="en-US" b="true" sz="2830" i="true">
                <a:solidFill>
                  <a:srgbClr val="7A2BE1"/>
                </a:solidFill>
                <a:latin typeface="Lato Bold Italics"/>
                <a:ea typeface="Lato Bold Italics"/>
                <a:cs typeface="Lato Bold Italics"/>
                <a:sym typeface="Lato Bold Italics"/>
              </a:rPr>
              <a:t>updatePost</a:t>
            </a:r>
          </a:p>
          <a:p>
            <a:pPr algn="ctr">
              <a:lnSpc>
                <a:spcPts val="3962"/>
              </a:lnSpc>
              <a:spcBef>
                <a:spcPct val="0"/>
              </a:spcBef>
            </a:pPr>
            <a:r>
              <a:rPr lang="en-US" b="true" sz="2830" i="true">
                <a:solidFill>
                  <a:srgbClr val="FFFFFF"/>
                </a:solidFill>
                <a:latin typeface="Lato Bold Italics"/>
                <a:ea typeface="Lato Bold Italics"/>
                <a:cs typeface="Lato Bold Italics"/>
                <a:sym typeface="Lato Bold Italics"/>
              </a:rPr>
              <a:t>Description : Met à jour les informations d'un post spécifique.</a:t>
            </a:r>
          </a:p>
          <a:p>
            <a:pPr algn="ctr">
              <a:lnSpc>
                <a:spcPts val="3962"/>
              </a:lnSpc>
              <a:spcBef>
                <a:spcPct val="0"/>
              </a:spcBef>
            </a:pPr>
            <a:r>
              <a:rPr lang="en-US" b="true" sz="2830" i="true">
                <a:solidFill>
                  <a:srgbClr val="FFFFFF"/>
                </a:solidFill>
                <a:latin typeface="Lato Bold Italics"/>
                <a:ea typeface="Lato Bold Italics"/>
                <a:cs typeface="Lato Bold Italics"/>
                <a:sym typeface="Lato Bold Italics"/>
              </a:rPr>
              <a:t>Étapes principales :</a:t>
            </a:r>
          </a:p>
          <a:p>
            <a:pPr algn="ctr">
              <a:lnSpc>
                <a:spcPts val="3962"/>
              </a:lnSpc>
              <a:spcBef>
                <a:spcPct val="0"/>
              </a:spcBef>
            </a:pPr>
          </a:p>
          <a:p>
            <a:pPr algn="ctr">
              <a:lnSpc>
                <a:spcPts val="3962"/>
              </a:lnSpc>
              <a:spcBef>
                <a:spcPct val="0"/>
              </a:spcBef>
            </a:pPr>
            <a:r>
              <a:rPr lang="en-US" sz="2830" i="true">
                <a:solidFill>
                  <a:srgbClr val="FFFFFF"/>
                </a:solidFill>
                <a:latin typeface="Lato Italics"/>
                <a:ea typeface="Lato Italics"/>
                <a:cs typeface="Lato Italics"/>
                <a:sym typeface="Lato Italics"/>
              </a:rPr>
              <a:t>● Récupère les nouvelles données (title, description, image) à partir de la requête.</a:t>
            </a:r>
          </a:p>
          <a:p>
            <a:pPr algn="ctr">
              <a:lnSpc>
                <a:spcPts val="3962"/>
              </a:lnSpc>
              <a:spcBef>
                <a:spcPct val="0"/>
              </a:spcBef>
            </a:pPr>
            <a:r>
              <a:rPr lang="en-US" sz="2830" i="true">
                <a:solidFill>
                  <a:srgbClr val="FFFFFF"/>
                </a:solidFill>
                <a:latin typeface="Lato Italics"/>
                <a:ea typeface="Lato Italics"/>
                <a:cs typeface="Lato Italics"/>
                <a:sym typeface="Lato Italics"/>
              </a:rPr>
              <a:t>● Cherche le post via Post.findByPk.</a:t>
            </a:r>
          </a:p>
          <a:p>
            <a:pPr algn="ctr">
              <a:lnSpc>
                <a:spcPts val="3962"/>
              </a:lnSpc>
              <a:spcBef>
                <a:spcPct val="0"/>
              </a:spcBef>
            </a:pPr>
            <a:r>
              <a:rPr lang="en-US" sz="2830" i="true">
                <a:solidFill>
                  <a:srgbClr val="FFFFFF"/>
                </a:solidFill>
                <a:latin typeface="Lato Italics"/>
                <a:ea typeface="Lato Italics"/>
                <a:cs typeface="Lato Italics"/>
                <a:sym typeface="Lato Italics"/>
              </a:rPr>
              <a:t>● Vérifie si le post existe :</a:t>
            </a:r>
          </a:p>
          <a:p>
            <a:pPr algn="ctr">
              <a:lnSpc>
                <a:spcPts val="3962"/>
              </a:lnSpc>
              <a:spcBef>
                <a:spcPct val="0"/>
              </a:spcBef>
            </a:pPr>
          </a:p>
          <a:p>
            <a:pPr algn="ctr">
              <a:lnSpc>
                <a:spcPts val="3962"/>
              </a:lnSpc>
              <a:spcBef>
                <a:spcPct val="0"/>
              </a:spcBef>
            </a:pPr>
            <a:r>
              <a:rPr lang="en-US" sz="2830" i="true">
                <a:solidFill>
                  <a:srgbClr val="FFFFFF"/>
                </a:solidFill>
                <a:latin typeface="Lato Italics"/>
                <a:ea typeface="Lato Italics"/>
                <a:cs typeface="Lato Italics"/>
                <a:sym typeface="Lato Italics"/>
              </a:rPr>
              <a:t>○ Si non, retourne une erreur 404.</a:t>
            </a:r>
          </a:p>
          <a:p>
            <a:pPr algn="ctr">
              <a:lnSpc>
                <a:spcPts val="3962"/>
              </a:lnSpc>
              <a:spcBef>
                <a:spcPct val="0"/>
              </a:spcBef>
            </a:pPr>
          </a:p>
          <a:p>
            <a:pPr algn="ctr">
              <a:lnSpc>
                <a:spcPts val="3962"/>
              </a:lnSpc>
              <a:spcBef>
                <a:spcPct val="0"/>
              </a:spcBef>
            </a:pPr>
            <a:r>
              <a:rPr lang="en-US" sz="2830" i="true">
                <a:solidFill>
                  <a:srgbClr val="FFFFFF"/>
                </a:solidFill>
                <a:latin typeface="Lato Italics"/>
                <a:ea typeface="Lato Italics"/>
                <a:cs typeface="Lato Italics"/>
                <a:sym typeface="Lato Italics"/>
              </a:rPr>
              <a:t>● Vérifie les droits de modification :</a:t>
            </a:r>
          </a:p>
          <a:p>
            <a:pPr algn="ctr">
              <a:lnSpc>
                <a:spcPts val="3962"/>
              </a:lnSpc>
              <a:spcBef>
                <a:spcPct val="0"/>
              </a:spcBef>
            </a:pPr>
          </a:p>
          <a:p>
            <a:pPr algn="ctr">
              <a:lnSpc>
                <a:spcPts val="3962"/>
              </a:lnSpc>
              <a:spcBef>
                <a:spcPct val="0"/>
              </a:spcBef>
            </a:pPr>
            <a:r>
              <a:rPr lang="en-US" sz="2830" i="true">
                <a:solidFill>
                  <a:srgbClr val="FFFFFF"/>
                </a:solidFill>
                <a:latin typeface="Lato Italics"/>
                <a:ea typeface="Lato Italics"/>
                <a:cs typeface="Lato Italics"/>
                <a:sym typeface="Lato Italics"/>
              </a:rPr>
              <a:t>○ Autorise uniquement l'auteur du post ou un administrateur à le modifier.</a:t>
            </a:r>
          </a:p>
          <a:p>
            <a:pPr algn="ctr">
              <a:lnSpc>
                <a:spcPts val="3962"/>
              </a:lnSpc>
              <a:spcBef>
                <a:spcPct val="0"/>
              </a:spcBef>
            </a:pPr>
          </a:p>
          <a:p>
            <a:pPr algn="ctr">
              <a:lnSpc>
                <a:spcPts val="3962"/>
              </a:lnSpc>
              <a:spcBef>
                <a:spcPct val="0"/>
              </a:spcBef>
            </a:pPr>
            <a:r>
              <a:rPr lang="en-US" sz="2830" i="true">
                <a:solidFill>
                  <a:srgbClr val="FFFFFF"/>
                </a:solidFill>
                <a:latin typeface="Lato Italics"/>
                <a:ea typeface="Lato Italics"/>
                <a:cs typeface="Lato Italics"/>
                <a:sym typeface="Lato Italics"/>
              </a:rPr>
              <a:t>● Met à jour les champs modifiables (tout en conservant les valeurs actuelles si aucune nouvelle donnée n'est fournie).</a:t>
            </a:r>
          </a:p>
          <a:p>
            <a:pPr algn="ctr">
              <a:lnSpc>
                <a:spcPts val="3962"/>
              </a:lnSpc>
              <a:spcBef>
                <a:spcPct val="0"/>
              </a:spcBef>
            </a:pPr>
            <a:r>
              <a:rPr lang="en-US" sz="2830" i="true">
                <a:solidFill>
                  <a:srgbClr val="FFFFFF"/>
                </a:solidFill>
                <a:latin typeface="Lato Italics"/>
                <a:ea typeface="Lato Italics"/>
                <a:cs typeface="Lato Italics"/>
                <a:sym typeface="Lato Italics"/>
              </a:rPr>
              <a:t>● Sauvegarde les modifications et retourne le post mis à jour.</a:t>
            </a:r>
          </a:p>
          <a:p>
            <a:pPr algn="ctr">
              <a:lnSpc>
                <a:spcPts val="3962"/>
              </a:lnSpc>
              <a:spcBef>
                <a:spcPct val="0"/>
              </a:spcBef>
            </a:pPr>
            <a:r>
              <a:rPr lang="en-US" sz="2830" i="true">
                <a:solidFill>
                  <a:srgbClr val="FFFFFF"/>
                </a:solidFill>
                <a:latin typeface="Lato Italics"/>
                <a:ea typeface="Lato Italics"/>
                <a:cs typeface="Lato Italics"/>
                <a:sym typeface="Lato Italics"/>
              </a:rPr>
              <a:t>● Gère les erreurs de mise à jour.</a:t>
            </a:r>
          </a:p>
        </p:txBody>
      </p:sp>
      <p:sp>
        <p:nvSpPr>
          <p:cNvPr name="Freeform 4" id="4"/>
          <p:cNvSpPr/>
          <p:nvPr/>
        </p:nvSpPr>
        <p:spPr>
          <a:xfrm flipH="false" flipV="false" rot="0">
            <a:off x="16811090" y="4609983"/>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896901"/>
            <a:ext cx="9475296" cy="5708866"/>
          </a:xfrm>
          <a:custGeom>
            <a:avLst/>
            <a:gdLst/>
            <a:ahLst/>
            <a:cxnLst/>
            <a:rect r="r" b="b" t="t" l="l"/>
            <a:pathLst>
              <a:path h="5708866" w="9475296">
                <a:moveTo>
                  <a:pt x="0" y="0"/>
                </a:moveTo>
                <a:lnTo>
                  <a:pt x="9475296" y="0"/>
                </a:lnTo>
                <a:lnTo>
                  <a:pt x="9475296" y="5708866"/>
                </a:lnTo>
                <a:lnTo>
                  <a:pt x="0" y="5708866"/>
                </a:lnTo>
                <a:lnTo>
                  <a:pt x="0" y="0"/>
                </a:lnTo>
                <a:close/>
              </a:path>
            </a:pathLst>
          </a:custGeom>
          <a:blipFill>
            <a:blip r:embed="rId2"/>
            <a:stretch>
              <a:fillRect l="0" t="0" r="0" b="0"/>
            </a:stretch>
          </a:blipFill>
        </p:spPr>
      </p:sp>
      <p:sp>
        <p:nvSpPr>
          <p:cNvPr name="TextBox 3" id="3"/>
          <p:cNvSpPr txBox="true"/>
          <p:nvPr/>
        </p:nvSpPr>
        <p:spPr>
          <a:xfrm rot="0">
            <a:off x="9658044" y="1559559"/>
            <a:ext cx="8299857" cy="8727441"/>
          </a:xfrm>
          <a:prstGeom prst="rect">
            <a:avLst/>
          </a:prstGeom>
        </p:spPr>
        <p:txBody>
          <a:bodyPr anchor="t" rtlCol="false" tIns="0" lIns="0" bIns="0" rIns="0">
            <a:spAutoFit/>
          </a:bodyPr>
          <a:lstStyle/>
          <a:p>
            <a:pPr algn="ctr">
              <a:lnSpc>
                <a:spcPts val="4059"/>
              </a:lnSpc>
              <a:spcBef>
                <a:spcPct val="0"/>
              </a:spcBef>
            </a:pPr>
            <a:r>
              <a:rPr lang="en-US" b="true" sz="2899" i="true">
                <a:solidFill>
                  <a:srgbClr val="7A2BE1"/>
                </a:solidFill>
                <a:latin typeface="Lato Bold Italics"/>
                <a:ea typeface="Lato Bold Italics"/>
                <a:cs typeface="Lato Bold Italics"/>
                <a:sym typeface="Lato Bold Italics"/>
              </a:rPr>
              <a:t>deletePost</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Description : Supprime un post spécifique par son ID.</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Étapes principales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Cherche le post à supprimer via Post.findByPk.</a:t>
            </a:r>
          </a:p>
          <a:p>
            <a:pPr algn="ctr">
              <a:lnSpc>
                <a:spcPts val="4059"/>
              </a:lnSpc>
              <a:spcBef>
                <a:spcPct val="0"/>
              </a:spcBef>
            </a:pPr>
            <a:r>
              <a:rPr lang="en-US" sz="2899" i="true">
                <a:solidFill>
                  <a:srgbClr val="FFFFFF"/>
                </a:solidFill>
                <a:latin typeface="Lato Italics"/>
                <a:ea typeface="Lato Italics"/>
                <a:cs typeface="Lato Italics"/>
                <a:sym typeface="Lato Italics"/>
              </a:rPr>
              <a:t>● Vérifie si le post existe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Si non, retourne une erreur 404.</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Vérifie les droits de suppression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Autorise uniquement l'auteur du post ou un administrateur.</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 Supprime le post avec Post.destroy.</a:t>
            </a:r>
          </a:p>
          <a:p>
            <a:pPr algn="ctr">
              <a:lnSpc>
                <a:spcPts val="4059"/>
              </a:lnSpc>
              <a:spcBef>
                <a:spcPct val="0"/>
              </a:spcBef>
            </a:pPr>
            <a:r>
              <a:rPr lang="en-US" sz="2899" i="true">
                <a:solidFill>
                  <a:srgbClr val="FFFFFF"/>
                </a:solidFill>
                <a:latin typeface="Lato Italics"/>
                <a:ea typeface="Lato Italics"/>
                <a:cs typeface="Lato Italics"/>
                <a:sym typeface="Lato Italics"/>
              </a:rPr>
              <a:t>● Retourne une confirmation de suppression ou un message d'erreur en cas de problème.</a:t>
            </a:r>
          </a:p>
        </p:txBody>
      </p:sp>
      <p:sp>
        <p:nvSpPr>
          <p:cNvPr name="Freeform 4" id="4"/>
          <p:cNvSpPr/>
          <p:nvPr/>
        </p:nvSpPr>
        <p:spPr>
          <a:xfrm flipH="false" flipV="false" rot="0">
            <a:off x="16362880"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65488" y="4600575"/>
            <a:ext cx="17557024" cy="1028701"/>
          </a:xfrm>
          <a:prstGeom prst="rect">
            <a:avLst/>
          </a:prstGeom>
        </p:spPr>
        <p:txBody>
          <a:bodyPr anchor="t" rtlCol="false" tIns="0" lIns="0" bIns="0" rIns="0">
            <a:spAutoFit/>
          </a:bodyPr>
          <a:lstStyle/>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Ces Controllers gèrent les interactions principales avec les posts tout en appliquant des vérifications de sécurité comme l'authentification, les permissions, et la gestion des erreurs. </a:t>
            </a:r>
          </a:p>
        </p:txBody>
      </p:sp>
      <p:sp>
        <p:nvSpPr>
          <p:cNvPr name="Freeform 3" id="3"/>
          <p:cNvSpPr/>
          <p:nvPr/>
        </p:nvSpPr>
        <p:spPr>
          <a:xfrm flipH="false" flipV="false" rot="0">
            <a:off x="16362880" y="10287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60915" y="2179617"/>
            <a:ext cx="8766170" cy="7078683"/>
          </a:xfrm>
          <a:custGeom>
            <a:avLst/>
            <a:gdLst/>
            <a:ahLst/>
            <a:cxnLst/>
            <a:rect r="r" b="b" t="t" l="l"/>
            <a:pathLst>
              <a:path h="7078683" w="8766170">
                <a:moveTo>
                  <a:pt x="0" y="0"/>
                </a:moveTo>
                <a:lnTo>
                  <a:pt x="8766170" y="0"/>
                </a:lnTo>
                <a:lnTo>
                  <a:pt x="8766170" y="7078683"/>
                </a:lnTo>
                <a:lnTo>
                  <a:pt x="0" y="7078683"/>
                </a:lnTo>
                <a:lnTo>
                  <a:pt x="0" y="0"/>
                </a:lnTo>
                <a:close/>
              </a:path>
            </a:pathLst>
          </a:custGeom>
          <a:blipFill>
            <a:blip r:embed="rId2"/>
            <a:stretch>
              <a:fillRect l="0" t="0" r="0" b="0"/>
            </a:stretch>
          </a:blipFill>
        </p:spPr>
      </p:sp>
      <p:sp>
        <p:nvSpPr>
          <p:cNvPr name="TextBox 3" id="3"/>
          <p:cNvSpPr txBox="true"/>
          <p:nvPr/>
        </p:nvSpPr>
        <p:spPr>
          <a:xfrm rot="0">
            <a:off x="1512261" y="971550"/>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1.3  </a:t>
            </a:r>
            <a:r>
              <a:rPr lang="en-US" b="true" sz="2899" i="true">
                <a:solidFill>
                  <a:srgbClr val="7A2BE1"/>
                </a:solidFill>
                <a:latin typeface="Lato Bold Italics"/>
                <a:ea typeface="Lato Bold Italics"/>
                <a:cs typeface="Lato Bold Italics"/>
                <a:sym typeface="Lato Bold Italics"/>
              </a:rPr>
              <a:t>commentController</a:t>
            </a:r>
          </a:p>
          <a:p>
            <a:pPr algn="ctr">
              <a:lnSpc>
                <a:spcPts val="4059"/>
              </a:lnSpc>
              <a:spcBef>
                <a:spcPct val="0"/>
              </a:spcBef>
            </a:pPr>
          </a:p>
        </p:txBody>
      </p:sp>
      <p:sp>
        <p:nvSpPr>
          <p:cNvPr name="Freeform 4" id="4"/>
          <p:cNvSpPr/>
          <p:nvPr/>
        </p:nvSpPr>
        <p:spPr>
          <a:xfrm flipH="false" flipV="false" rot="0">
            <a:off x="16362880" y="10287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760535" y="5038435"/>
            <a:ext cx="705511" cy="722674"/>
          </a:xfrm>
          <a:custGeom>
            <a:avLst/>
            <a:gdLst/>
            <a:ahLst/>
            <a:cxnLst/>
            <a:rect r="r" b="b" t="t" l="l"/>
            <a:pathLst>
              <a:path h="722674" w="705511">
                <a:moveTo>
                  <a:pt x="0" y="0"/>
                </a:moveTo>
                <a:lnTo>
                  <a:pt x="705510" y="0"/>
                </a:lnTo>
                <a:lnTo>
                  <a:pt x="705510" y="722675"/>
                </a:lnTo>
                <a:lnTo>
                  <a:pt x="0" y="722675"/>
                </a:lnTo>
                <a:lnTo>
                  <a:pt x="0" y="0"/>
                </a:lnTo>
                <a:close/>
              </a:path>
            </a:pathLst>
          </a:custGeom>
          <a:blipFill>
            <a:blip r:embed="rId3"/>
            <a:stretch>
              <a:fillRect l="0" t="0" r="0" b="0"/>
            </a:stretch>
          </a:blipFill>
        </p:spPr>
      </p:sp>
      <p:sp>
        <p:nvSpPr>
          <p:cNvPr name="Freeform 5" id="5"/>
          <p:cNvSpPr/>
          <p:nvPr/>
        </p:nvSpPr>
        <p:spPr>
          <a:xfrm flipH="false" flipV="false" rot="0">
            <a:off x="760535" y="5038435"/>
            <a:ext cx="717254" cy="722674"/>
          </a:xfrm>
          <a:custGeom>
            <a:avLst/>
            <a:gdLst/>
            <a:ahLst/>
            <a:cxnLst/>
            <a:rect r="r" b="b" t="t" l="l"/>
            <a:pathLst>
              <a:path h="722674" w="717254">
                <a:moveTo>
                  <a:pt x="0" y="0"/>
                </a:moveTo>
                <a:lnTo>
                  <a:pt x="717254" y="0"/>
                </a:lnTo>
                <a:lnTo>
                  <a:pt x="717254" y="722675"/>
                </a:lnTo>
                <a:lnTo>
                  <a:pt x="0" y="722675"/>
                </a:lnTo>
                <a:lnTo>
                  <a:pt x="0" y="0"/>
                </a:lnTo>
                <a:close/>
              </a:path>
            </a:pathLst>
          </a:custGeom>
          <a:blipFill>
            <a:blip r:embed="rId4"/>
            <a:stretch>
              <a:fillRect l="0" t="0" r="0" b="0"/>
            </a:stretch>
          </a:blipFill>
        </p:spPr>
      </p:sp>
      <p:sp>
        <p:nvSpPr>
          <p:cNvPr name="Freeform 6" id="6"/>
          <p:cNvSpPr/>
          <p:nvPr/>
        </p:nvSpPr>
        <p:spPr>
          <a:xfrm flipH="false" flipV="false" rot="0">
            <a:off x="6777204"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12793873"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8" id="8"/>
          <p:cNvSpPr/>
          <p:nvPr/>
        </p:nvSpPr>
        <p:spPr>
          <a:xfrm flipH="false" flipV="false" rot="0">
            <a:off x="1134604" y="4596364"/>
            <a:ext cx="1242049" cy="1350946"/>
          </a:xfrm>
          <a:custGeom>
            <a:avLst/>
            <a:gdLst/>
            <a:ahLst/>
            <a:cxnLst/>
            <a:rect r="r" b="b" t="t" l="l"/>
            <a:pathLst>
              <a:path h="1350946" w="1242049">
                <a:moveTo>
                  <a:pt x="0" y="0"/>
                </a:moveTo>
                <a:lnTo>
                  <a:pt x="1242050" y="0"/>
                </a:lnTo>
                <a:lnTo>
                  <a:pt x="1242050" y="1350945"/>
                </a:lnTo>
                <a:lnTo>
                  <a:pt x="0" y="13509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135831" y="4596364"/>
            <a:ext cx="1731982" cy="1350946"/>
          </a:xfrm>
          <a:custGeom>
            <a:avLst/>
            <a:gdLst/>
            <a:ahLst/>
            <a:cxnLst/>
            <a:rect r="r" b="b" t="t" l="l"/>
            <a:pathLst>
              <a:path h="1350946" w="1731982">
                <a:moveTo>
                  <a:pt x="0" y="0"/>
                </a:moveTo>
                <a:lnTo>
                  <a:pt x="1731981" y="0"/>
                </a:lnTo>
                <a:lnTo>
                  <a:pt x="1731981" y="1350945"/>
                </a:lnTo>
                <a:lnTo>
                  <a:pt x="0" y="1350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false" flipV="false" rot="0">
            <a:off x="13268362" y="4339090"/>
            <a:ext cx="1703666" cy="1703666"/>
          </a:xfrm>
          <a:custGeom>
            <a:avLst/>
            <a:gdLst/>
            <a:ahLst/>
            <a:cxnLst/>
            <a:rect r="r" b="b" t="t" l="l"/>
            <a:pathLst>
              <a:path h="1703666" w="1703666">
                <a:moveTo>
                  <a:pt x="0" y="0"/>
                </a:moveTo>
                <a:lnTo>
                  <a:pt x="1703666" y="0"/>
                </a:lnTo>
                <a:lnTo>
                  <a:pt x="1703666" y="1703666"/>
                </a:lnTo>
                <a:lnTo>
                  <a:pt x="0" y="17036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760535" y="7208393"/>
            <a:ext cx="4733925"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Un utilisateur non inscrit sur WorkUp pourra consulter les annonces ne pourra pas déposer ou voir les info public d’un membre</a:t>
            </a:r>
          </a:p>
        </p:txBody>
      </p:sp>
      <p:sp>
        <p:nvSpPr>
          <p:cNvPr name="TextBox 12" id="12"/>
          <p:cNvSpPr txBox="true"/>
          <p:nvPr/>
        </p:nvSpPr>
        <p:spPr>
          <a:xfrm rot="0">
            <a:off x="6777204" y="6414231"/>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Utilasateur inscrit “membre”</a:t>
            </a:r>
          </a:p>
        </p:txBody>
      </p:sp>
      <p:sp>
        <p:nvSpPr>
          <p:cNvPr name="TextBox 13" id="13"/>
          <p:cNvSpPr txBox="true"/>
          <p:nvPr/>
        </p:nvSpPr>
        <p:spPr>
          <a:xfrm rot="0">
            <a:off x="6777204" y="7208393"/>
            <a:ext cx="4733925" cy="22231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Un utilisateur aura la possibilité de créer son propre espace membre afin de déposer une annonce, modifier, supprimer une annonce, il pourra aussi modifier ses informations personnelles et supprimer son compte définitivement</a:t>
            </a:r>
          </a:p>
        </p:txBody>
      </p:sp>
      <p:sp>
        <p:nvSpPr>
          <p:cNvPr name="TextBox 14" id="14"/>
          <p:cNvSpPr txBox="true"/>
          <p:nvPr/>
        </p:nvSpPr>
        <p:spPr>
          <a:xfrm rot="0">
            <a:off x="12793873" y="6414231"/>
            <a:ext cx="5172558"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Utilisateur Administrateur “admin”</a:t>
            </a:r>
          </a:p>
        </p:txBody>
      </p:sp>
      <p:sp>
        <p:nvSpPr>
          <p:cNvPr name="TextBox 15" id="15"/>
          <p:cNvSpPr txBox="true"/>
          <p:nvPr/>
        </p:nvSpPr>
        <p:spPr>
          <a:xfrm rot="0">
            <a:off x="12793873" y="7208393"/>
            <a:ext cx="4733593"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Un administrateur aura les mêmes droit qu’un utilisateur mais en plus un accès back-office dédié afin de gérer les utilisateur, les annonces et catégories.</a:t>
            </a:r>
          </a:p>
        </p:txBody>
      </p:sp>
      <p:sp>
        <p:nvSpPr>
          <p:cNvPr name="TextBox 16" id="16"/>
          <p:cNvSpPr txBox="true"/>
          <p:nvPr/>
        </p:nvSpPr>
        <p:spPr>
          <a:xfrm rot="0">
            <a:off x="759185" y="6470747"/>
            <a:ext cx="3996214" cy="405764"/>
          </a:xfrm>
          <a:prstGeom prst="rect">
            <a:avLst/>
          </a:prstGeom>
        </p:spPr>
        <p:txBody>
          <a:bodyPr anchor="t" rtlCol="false" tIns="0" lIns="0" bIns="0" rIns="0">
            <a:spAutoFit/>
          </a:bodyPr>
          <a:lstStyle/>
          <a:p>
            <a:pPr algn="ctr">
              <a:lnSpc>
                <a:spcPts val="3360"/>
              </a:lnSpc>
            </a:pPr>
            <a:r>
              <a:rPr lang="en-US" sz="2400" b="true">
                <a:solidFill>
                  <a:srgbClr val="FFFFFF"/>
                </a:solidFill>
                <a:latin typeface="Lato Bold"/>
                <a:ea typeface="Lato Bold"/>
                <a:cs typeface="Lato Bold"/>
                <a:sym typeface="Lato Bold"/>
              </a:rPr>
              <a:t>Utilisateur non inscrit “invité”</a:t>
            </a:r>
          </a:p>
        </p:txBody>
      </p:sp>
      <p:sp>
        <p:nvSpPr>
          <p:cNvPr name="TextBox 17" id="17"/>
          <p:cNvSpPr txBox="true"/>
          <p:nvPr/>
        </p:nvSpPr>
        <p:spPr>
          <a:xfrm rot="0">
            <a:off x="3812205" y="751010"/>
            <a:ext cx="11159824"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3. PRÉSENTATION DU PROJET</a:t>
            </a:r>
          </a:p>
        </p:txBody>
      </p:sp>
      <p:sp>
        <p:nvSpPr>
          <p:cNvPr name="Freeform 18" id="18"/>
          <p:cNvSpPr/>
          <p:nvPr/>
        </p:nvSpPr>
        <p:spPr>
          <a:xfrm flipH="false" flipV="false" rot="0">
            <a:off x="16631045" y="8983318"/>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slow">
    <p:push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002848"/>
            <a:ext cx="7657469" cy="7255452"/>
          </a:xfrm>
          <a:custGeom>
            <a:avLst/>
            <a:gdLst/>
            <a:ahLst/>
            <a:cxnLst/>
            <a:rect r="r" b="b" t="t" l="l"/>
            <a:pathLst>
              <a:path h="7255452" w="7657469">
                <a:moveTo>
                  <a:pt x="0" y="0"/>
                </a:moveTo>
                <a:lnTo>
                  <a:pt x="7657469" y="0"/>
                </a:lnTo>
                <a:lnTo>
                  <a:pt x="7657469" y="7255452"/>
                </a:lnTo>
                <a:lnTo>
                  <a:pt x="0" y="7255452"/>
                </a:lnTo>
                <a:lnTo>
                  <a:pt x="0" y="0"/>
                </a:lnTo>
                <a:close/>
              </a:path>
            </a:pathLst>
          </a:custGeom>
          <a:blipFill>
            <a:blip r:embed="rId2"/>
            <a:stretch>
              <a:fillRect l="0" t="0" r="0" b="0"/>
            </a:stretch>
          </a:blipFill>
        </p:spPr>
      </p:sp>
      <p:sp>
        <p:nvSpPr>
          <p:cNvPr name="TextBox 3" id="3"/>
          <p:cNvSpPr txBox="true"/>
          <p:nvPr/>
        </p:nvSpPr>
        <p:spPr>
          <a:xfrm rot="0">
            <a:off x="7831290" y="981075"/>
            <a:ext cx="9428010" cy="8661076"/>
          </a:xfrm>
          <a:prstGeom prst="rect">
            <a:avLst/>
          </a:prstGeom>
        </p:spPr>
        <p:txBody>
          <a:bodyPr anchor="t" rtlCol="false" tIns="0" lIns="0" bIns="0" rIns="0">
            <a:spAutoFit/>
          </a:bodyPr>
          <a:lstStyle/>
          <a:p>
            <a:pPr algn="ctr">
              <a:lnSpc>
                <a:spcPts val="3445"/>
              </a:lnSpc>
              <a:spcBef>
                <a:spcPct val="0"/>
              </a:spcBef>
            </a:pPr>
            <a:r>
              <a:rPr lang="en-US" b="true" sz="2461" i="true">
                <a:solidFill>
                  <a:srgbClr val="7A2BE1"/>
                </a:solidFill>
                <a:latin typeface="Lato Bold Italics"/>
                <a:ea typeface="Lato Bold Italics"/>
                <a:cs typeface="Lato Bold Italics"/>
                <a:sym typeface="Lato Bold Italics"/>
              </a:rPr>
              <a:t>createComment</a:t>
            </a:r>
          </a:p>
          <a:p>
            <a:pPr algn="ctr">
              <a:lnSpc>
                <a:spcPts val="3445"/>
              </a:lnSpc>
              <a:spcBef>
                <a:spcPct val="0"/>
              </a:spcBef>
            </a:pPr>
            <a:r>
              <a:rPr lang="en-US" b="true" sz="2461" i="true">
                <a:solidFill>
                  <a:srgbClr val="FFFFFF"/>
                </a:solidFill>
                <a:latin typeface="Lato Bold Italics"/>
                <a:ea typeface="Lato Bold Italics"/>
                <a:cs typeface="Lato Bold Italics"/>
                <a:sym typeface="Lato Bold Italics"/>
              </a:rPr>
              <a:t>But : Créer un commentaire pour un post spécifique.</a:t>
            </a:r>
          </a:p>
          <a:p>
            <a:pPr algn="ctr">
              <a:lnSpc>
                <a:spcPts val="3445"/>
              </a:lnSpc>
              <a:spcBef>
                <a:spcPct val="0"/>
              </a:spcBef>
            </a:pPr>
            <a:r>
              <a:rPr lang="en-US" b="true" sz="2461" i="true">
                <a:solidFill>
                  <a:srgbClr val="FFFFFF"/>
                </a:solidFill>
                <a:latin typeface="Lato Bold Italics"/>
                <a:ea typeface="Lato Bold Italics"/>
                <a:cs typeface="Lato Bold Italics"/>
                <a:sym typeface="Lato Bold Italics"/>
              </a:rPr>
              <a:t>Entrées :</a:t>
            </a:r>
          </a:p>
          <a:p>
            <a:pPr algn="ctr">
              <a:lnSpc>
                <a:spcPts val="3445"/>
              </a:lnSpc>
              <a:spcBef>
                <a:spcPct val="0"/>
              </a:spcBef>
            </a:pPr>
          </a:p>
          <a:p>
            <a:pPr algn="ctr" marL="531420" indent="-265710" lvl="1">
              <a:lnSpc>
                <a:spcPts val="3445"/>
              </a:lnSpc>
              <a:spcBef>
                <a:spcPct val="0"/>
              </a:spcBef>
              <a:buFont typeface="Arial"/>
              <a:buChar char="•"/>
            </a:pPr>
            <a:r>
              <a:rPr lang="en-US" sz="2461" i="true">
                <a:solidFill>
                  <a:srgbClr val="FFFFFF"/>
                </a:solidFill>
                <a:latin typeface="Lato Italics"/>
                <a:ea typeface="Lato Italics"/>
                <a:cs typeface="Lato Italics"/>
                <a:sym typeface="Lato Italics"/>
              </a:rPr>
              <a:t>Contenu du commentaire (content) via req.body.</a:t>
            </a:r>
          </a:p>
          <a:p>
            <a:pPr algn="ctr" marL="531420" indent="-265710" lvl="1">
              <a:lnSpc>
                <a:spcPts val="3445"/>
              </a:lnSpc>
              <a:spcBef>
                <a:spcPct val="0"/>
              </a:spcBef>
              <a:buFont typeface="Arial"/>
              <a:buChar char="•"/>
            </a:pPr>
            <a:r>
              <a:rPr lang="en-US" sz="2461" i="true">
                <a:solidFill>
                  <a:srgbClr val="FFFFFF"/>
                </a:solidFill>
                <a:latin typeface="Lato Italics"/>
                <a:ea typeface="Lato Italics"/>
                <a:cs typeface="Lato Italics"/>
                <a:sym typeface="Lato Italics"/>
              </a:rPr>
              <a:t>ID du post (postId) via req.params.</a:t>
            </a:r>
          </a:p>
          <a:p>
            <a:pPr algn="ctr" marL="531420" indent="-265710" lvl="1">
              <a:lnSpc>
                <a:spcPts val="3445"/>
              </a:lnSpc>
              <a:spcBef>
                <a:spcPct val="0"/>
              </a:spcBef>
              <a:buFont typeface="Arial"/>
              <a:buChar char="•"/>
            </a:pPr>
            <a:r>
              <a:rPr lang="en-US" sz="2461" i="true">
                <a:solidFill>
                  <a:srgbClr val="FFFFFF"/>
                </a:solidFill>
                <a:latin typeface="Lato Italics"/>
                <a:ea typeface="Lato Italics"/>
                <a:cs typeface="Lato Italics"/>
                <a:sym typeface="Lato Italics"/>
              </a:rPr>
              <a:t>ID de l'utilisateur (userId) extrait du middleware JWT.</a:t>
            </a:r>
          </a:p>
          <a:p>
            <a:pPr algn="ctr">
              <a:lnSpc>
                <a:spcPts val="3445"/>
              </a:lnSpc>
              <a:spcBef>
                <a:spcPct val="0"/>
              </a:spcBef>
            </a:pPr>
          </a:p>
          <a:p>
            <a:pPr algn="ctr">
              <a:lnSpc>
                <a:spcPts val="3445"/>
              </a:lnSpc>
              <a:spcBef>
                <a:spcPct val="0"/>
              </a:spcBef>
            </a:pPr>
            <a:r>
              <a:rPr lang="en-US" sz="2461" i="true">
                <a:solidFill>
                  <a:srgbClr val="FFFFFF"/>
                </a:solidFill>
                <a:latin typeface="Lato Italics"/>
                <a:ea typeface="Lato Italics"/>
                <a:cs typeface="Lato Italics"/>
                <a:sym typeface="Lato Italics"/>
              </a:rPr>
              <a:t>Étapes principales :</a:t>
            </a:r>
          </a:p>
          <a:p>
            <a:pPr algn="ctr">
              <a:lnSpc>
                <a:spcPts val="3445"/>
              </a:lnSpc>
              <a:spcBef>
                <a:spcPct val="0"/>
              </a:spcBef>
            </a:pPr>
          </a:p>
          <a:p>
            <a:pPr algn="ctr" marL="531420" indent="-265710" lvl="1">
              <a:lnSpc>
                <a:spcPts val="3445"/>
              </a:lnSpc>
              <a:spcBef>
                <a:spcPct val="0"/>
              </a:spcBef>
              <a:buAutoNum type="arabicPeriod" startAt="1"/>
            </a:pPr>
            <a:r>
              <a:rPr lang="en-US" sz="2461" i="true">
                <a:solidFill>
                  <a:srgbClr val="FFFFFF"/>
                </a:solidFill>
                <a:latin typeface="Lato Italics"/>
                <a:ea typeface="Lato Italics"/>
                <a:cs typeface="Lato Italics"/>
                <a:sym typeface="Lato Italics"/>
              </a:rPr>
              <a:t>Vérifie si le post existe en utilisant Post.findByPk(postId).</a:t>
            </a:r>
          </a:p>
          <a:p>
            <a:pPr algn="ctr" marL="531420" indent="-265710" lvl="1">
              <a:lnSpc>
                <a:spcPts val="3445"/>
              </a:lnSpc>
              <a:spcBef>
                <a:spcPct val="0"/>
              </a:spcBef>
              <a:buAutoNum type="arabicPeriod" startAt="1"/>
            </a:pPr>
            <a:r>
              <a:rPr lang="en-US" sz="2461" i="true">
                <a:solidFill>
                  <a:srgbClr val="FFFFFF"/>
                </a:solidFill>
                <a:latin typeface="Lato Italics"/>
                <a:ea typeface="Lato Italics"/>
                <a:cs typeface="Lato Italics"/>
                <a:sym typeface="Lato Italics"/>
              </a:rPr>
              <a:t>Si le post n'existe pas, retourne une erreur 404.</a:t>
            </a:r>
          </a:p>
          <a:p>
            <a:pPr algn="ctr" marL="531420" indent="-265710" lvl="1">
              <a:lnSpc>
                <a:spcPts val="3445"/>
              </a:lnSpc>
              <a:spcBef>
                <a:spcPct val="0"/>
              </a:spcBef>
              <a:buAutoNum type="arabicPeriod" startAt="1"/>
            </a:pPr>
            <a:r>
              <a:rPr lang="en-US" sz="2461" i="true">
                <a:solidFill>
                  <a:srgbClr val="FFFFFF"/>
                </a:solidFill>
                <a:latin typeface="Lato Italics"/>
                <a:ea typeface="Lato Italics"/>
                <a:cs typeface="Lato Italics"/>
                <a:sym typeface="Lato Italics"/>
              </a:rPr>
              <a:t>Crée un commentaire avec les informations suivantes :</a:t>
            </a:r>
          </a:p>
          <a:p>
            <a:pPr algn="ctr">
              <a:lnSpc>
                <a:spcPts val="3445"/>
              </a:lnSpc>
              <a:spcBef>
                <a:spcPct val="0"/>
              </a:spcBef>
            </a:pPr>
          </a:p>
          <a:p>
            <a:pPr algn="ctr" marL="1062840" indent="-354280" lvl="2">
              <a:lnSpc>
                <a:spcPts val="3445"/>
              </a:lnSpc>
              <a:spcBef>
                <a:spcPct val="0"/>
              </a:spcBef>
              <a:buFont typeface="Arial"/>
              <a:buChar char="⚬"/>
            </a:pPr>
            <a:r>
              <a:rPr lang="en-US" sz="2461" i="true">
                <a:solidFill>
                  <a:srgbClr val="FFFFFF"/>
                </a:solidFill>
                <a:latin typeface="Lato Italics"/>
                <a:ea typeface="Lato Italics"/>
                <a:cs typeface="Lato Italics"/>
                <a:sym typeface="Lato Italics"/>
              </a:rPr>
              <a:t>Contenu du commentaire.</a:t>
            </a:r>
          </a:p>
          <a:p>
            <a:pPr algn="ctr" marL="1062840" indent="-354280" lvl="2">
              <a:lnSpc>
                <a:spcPts val="3445"/>
              </a:lnSpc>
              <a:spcBef>
                <a:spcPct val="0"/>
              </a:spcBef>
              <a:buFont typeface="Arial"/>
              <a:buChar char="⚬"/>
            </a:pPr>
            <a:r>
              <a:rPr lang="en-US" sz="2461" i="true">
                <a:solidFill>
                  <a:srgbClr val="FFFFFF"/>
                </a:solidFill>
                <a:latin typeface="Lato Italics"/>
                <a:ea typeface="Lato Italics"/>
                <a:cs typeface="Lato Italics"/>
                <a:sym typeface="Lato Italics"/>
              </a:rPr>
              <a:t>ID du post associé.</a:t>
            </a:r>
          </a:p>
          <a:p>
            <a:pPr algn="ctr" marL="1062840" indent="-354280" lvl="2">
              <a:lnSpc>
                <a:spcPts val="3445"/>
              </a:lnSpc>
              <a:spcBef>
                <a:spcPct val="0"/>
              </a:spcBef>
              <a:buFont typeface="Arial"/>
              <a:buChar char="⚬"/>
            </a:pPr>
            <a:r>
              <a:rPr lang="en-US" sz="2461" i="true">
                <a:solidFill>
                  <a:srgbClr val="FFFFFF"/>
                </a:solidFill>
                <a:latin typeface="Lato Italics"/>
                <a:ea typeface="Lato Italics"/>
                <a:cs typeface="Lato Italics"/>
                <a:sym typeface="Lato Italics"/>
              </a:rPr>
              <a:t>ID de l'utilisateur connecté.</a:t>
            </a:r>
          </a:p>
          <a:p>
            <a:pPr algn="ctr" marL="1062840" indent="-354280" lvl="2">
              <a:lnSpc>
                <a:spcPts val="3445"/>
              </a:lnSpc>
              <a:spcBef>
                <a:spcPct val="0"/>
              </a:spcBef>
              <a:buFont typeface="Arial"/>
              <a:buChar char="⚬"/>
            </a:pPr>
          </a:p>
          <a:p>
            <a:pPr algn="ctr">
              <a:lnSpc>
                <a:spcPts val="3445"/>
              </a:lnSpc>
              <a:spcBef>
                <a:spcPct val="0"/>
              </a:spcBef>
            </a:pPr>
            <a:r>
              <a:rPr lang="en-US" sz="2461" i="true">
                <a:solidFill>
                  <a:srgbClr val="FFFFFF"/>
                </a:solidFill>
                <a:latin typeface="Lato Italics"/>
                <a:ea typeface="Lato Italics"/>
                <a:cs typeface="Lato Italics"/>
                <a:sym typeface="Lato Italics"/>
              </a:rPr>
              <a:t>Retourne  message d'erreur en cas de problème.</a:t>
            </a:r>
          </a:p>
          <a:p>
            <a:pPr algn="ctr">
              <a:lnSpc>
                <a:spcPts val="3445"/>
              </a:lnSpc>
              <a:spcBef>
                <a:spcPct val="0"/>
              </a:spcBef>
            </a:pPr>
          </a:p>
        </p:txBody>
      </p:sp>
      <p:sp>
        <p:nvSpPr>
          <p:cNvPr name="Freeform 4" id="4"/>
          <p:cNvSpPr/>
          <p:nvPr/>
        </p:nvSpPr>
        <p:spPr>
          <a:xfrm flipH="false" flipV="false" rot="0">
            <a:off x="16552078" y="1028700"/>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578169" cy="7188845"/>
          </a:xfrm>
          <a:custGeom>
            <a:avLst/>
            <a:gdLst/>
            <a:ahLst/>
            <a:cxnLst/>
            <a:rect r="r" b="b" t="t" l="l"/>
            <a:pathLst>
              <a:path h="7188845" w="4578169">
                <a:moveTo>
                  <a:pt x="0" y="0"/>
                </a:moveTo>
                <a:lnTo>
                  <a:pt x="4578169" y="0"/>
                </a:lnTo>
                <a:lnTo>
                  <a:pt x="4578169" y="7188845"/>
                </a:lnTo>
                <a:lnTo>
                  <a:pt x="0" y="7188845"/>
                </a:lnTo>
                <a:lnTo>
                  <a:pt x="0" y="0"/>
                </a:lnTo>
                <a:close/>
              </a:path>
            </a:pathLst>
          </a:custGeom>
          <a:blipFill>
            <a:blip r:embed="rId2"/>
            <a:stretch>
              <a:fillRect l="0" t="0" r="-691" b="0"/>
            </a:stretch>
          </a:blipFill>
        </p:spPr>
      </p:sp>
      <p:sp>
        <p:nvSpPr>
          <p:cNvPr name="Freeform 3" id="3"/>
          <p:cNvSpPr/>
          <p:nvPr/>
        </p:nvSpPr>
        <p:spPr>
          <a:xfrm flipH="false" flipV="false" rot="0">
            <a:off x="0" y="7280860"/>
            <a:ext cx="5344249" cy="3006140"/>
          </a:xfrm>
          <a:custGeom>
            <a:avLst/>
            <a:gdLst/>
            <a:ahLst/>
            <a:cxnLst/>
            <a:rect r="r" b="b" t="t" l="l"/>
            <a:pathLst>
              <a:path h="3006140" w="5344249">
                <a:moveTo>
                  <a:pt x="0" y="0"/>
                </a:moveTo>
                <a:lnTo>
                  <a:pt x="5344249" y="0"/>
                </a:lnTo>
                <a:lnTo>
                  <a:pt x="5344249" y="3006140"/>
                </a:lnTo>
                <a:lnTo>
                  <a:pt x="0" y="3006140"/>
                </a:lnTo>
                <a:lnTo>
                  <a:pt x="0" y="0"/>
                </a:lnTo>
                <a:close/>
              </a:path>
            </a:pathLst>
          </a:custGeom>
          <a:blipFill>
            <a:blip r:embed="rId3"/>
            <a:stretch>
              <a:fillRect l="0" t="0" r="0" b="0"/>
            </a:stretch>
          </a:blipFill>
        </p:spPr>
      </p:sp>
      <p:sp>
        <p:nvSpPr>
          <p:cNvPr name="TextBox 4" id="4"/>
          <p:cNvSpPr txBox="true"/>
          <p:nvPr/>
        </p:nvSpPr>
        <p:spPr>
          <a:xfrm rot="0">
            <a:off x="5166715" y="1040447"/>
            <a:ext cx="12897191" cy="8217853"/>
          </a:xfrm>
          <a:prstGeom prst="rect">
            <a:avLst/>
          </a:prstGeom>
        </p:spPr>
        <p:txBody>
          <a:bodyPr anchor="t" rtlCol="false" tIns="0" lIns="0" bIns="0" rIns="0">
            <a:spAutoFit/>
          </a:bodyPr>
          <a:lstStyle/>
          <a:p>
            <a:pPr algn="ctr">
              <a:lnSpc>
                <a:spcPts val="4059"/>
              </a:lnSpc>
              <a:spcBef>
                <a:spcPct val="0"/>
              </a:spcBef>
            </a:pPr>
            <a:r>
              <a:rPr lang="en-US" b="true" sz="2899" i="true">
                <a:solidFill>
                  <a:srgbClr val="7A2BE1"/>
                </a:solidFill>
                <a:latin typeface="Lato Bold Italics"/>
                <a:ea typeface="Lato Bold Italics"/>
                <a:cs typeface="Lato Bold Italics"/>
                <a:sym typeface="Lato Bold Italics"/>
              </a:rPr>
              <a:t>getAllComments</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But : Récupérer tous les commentaires en les regroupant par post.</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Chaque objet contient les détails d'un post (ID, titre, description, image) et un tableau de ses commentaires.</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Étapes principales :</a:t>
            </a:r>
          </a:p>
          <a:p>
            <a:pPr algn="ctr">
              <a:lnSpc>
                <a:spcPts val="4059"/>
              </a:lnSpc>
              <a:spcBef>
                <a:spcPct val="0"/>
              </a:spcBef>
            </a:pP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Utilise </a:t>
            </a:r>
            <a:r>
              <a:rPr lang="en-US" b="true" sz="2899" i="true">
                <a:solidFill>
                  <a:srgbClr val="FFFFFF"/>
                </a:solidFill>
                <a:latin typeface="Lato Bold Italics"/>
                <a:ea typeface="Lato Bold Italics"/>
                <a:cs typeface="Lato Bold Italics"/>
                <a:sym typeface="Lato Bold Italics"/>
              </a:rPr>
              <a:t>Comment.findAll </a:t>
            </a:r>
            <a:r>
              <a:rPr lang="en-US" sz="2899" i="true">
                <a:solidFill>
                  <a:srgbClr val="FFFFFF"/>
                </a:solidFill>
                <a:latin typeface="Lato Italics"/>
                <a:ea typeface="Lato Italics"/>
                <a:cs typeface="Lato Italics"/>
                <a:sym typeface="Lato Italics"/>
              </a:rPr>
              <a:t>pour récupérer tous les commentaires, incluant les informations sur :</a:t>
            </a:r>
          </a:p>
          <a:p>
            <a:pPr algn="ctr">
              <a:lnSpc>
                <a:spcPts val="4059"/>
              </a:lnSpc>
              <a:spcBef>
                <a:spcPct val="0"/>
              </a:spcBef>
            </a:pPr>
            <a:r>
              <a:rPr lang="en-US" sz="2899" i="true">
                <a:solidFill>
                  <a:srgbClr val="FFFFFF"/>
                </a:solidFill>
                <a:latin typeface="Lato Italics"/>
                <a:ea typeface="Lato Italics"/>
                <a:cs typeface="Lato Italics"/>
                <a:sym typeface="Lato Italics"/>
              </a:rPr>
              <a:t>L'utilisateur ayant écrit le commentaire.</a:t>
            </a:r>
          </a:p>
          <a:p>
            <a:pPr algn="ctr">
              <a:lnSpc>
                <a:spcPts val="4059"/>
              </a:lnSpc>
              <a:spcBef>
                <a:spcPct val="0"/>
              </a:spcBef>
            </a:pPr>
            <a:r>
              <a:rPr lang="en-US" sz="2899" i="true">
                <a:solidFill>
                  <a:srgbClr val="FFFFFF"/>
                </a:solidFill>
                <a:latin typeface="Lato Italics"/>
                <a:ea typeface="Lato Italics"/>
                <a:cs typeface="Lato Italics"/>
                <a:sym typeface="Lato Italics"/>
              </a:rPr>
              <a:t>Le post auquel appartient le commentaire.</a:t>
            </a:r>
          </a:p>
          <a:p>
            <a:pPr algn="ctr">
              <a:lnSpc>
                <a:spcPts val="4059"/>
              </a:lnSpc>
              <a:spcBef>
                <a:spcPct val="0"/>
              </a:spcBef>
            </a:pPr>
            <a:r>
              <a:rPr lang="en-US" sz="2899" i="true">
                <a:solidFill>
                  <a:srgbClr val="FFFFFF"/>
                </a:solidFill>
                <a:latin typeface="Lato Italics"/>
                <a:ea typeface="Lato Italics"/>
                <a:cs typeface="Lato Italics"/>
                <a:sym typeface="Lato Italics"/>
              </a:rPr>
              <a:t>Regroupe les commentaires par ID de post.</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Transforme les données regroupées en un tableau d'objets structurés pour la réponse.</a:t>
            </a:r>
          </a:p>
          <a:p>
            <a:pPr algn="ctr">
              <a:lnSpc>
                <a:spcPts val="4059"/>
              </a:lnSpc>
              <a:spcBef>
                <a:spcPct val="0"/>
              </a:spcBef>
            </a:pPr>
            <a:r>
              <a:rPr lang="en-US" sz="2899" i="true">
                <a:solidFill>
                  <a:srgbClr val="FFFFFF"/>
                </a:solidFill>
                <a:latin typeface="Lato Italics"/>
                <a:ea typeface="Lato Italics"/>
                <a:cs typeface="Lato Italics"/>
                <a:sym typeface="Lato Italics"/>
              </a:rPr>
              <a:t>Retourne les données ou un message d'erreur en cas de problème.</a:t>
            </a:r>
          </a:p>
        </p:txBody>
      </p:sp>
      <p:sp>
        <p:nvSpPr>
          <p:cNvPr name="Freeform 5" id="5"/>
          <p:cNvSpPr/>
          <p:nvPr/>
        </p:nvSpPr>
        <p:spPr>
          <a:xfrm flipH="false" flipV="false" rot="0">
            <a:off x="16362880" y="377121"/>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674016"/>
            <a:ext cx="8398145" cy="6938967"/>
          </a:xfrm>
          <a:custGeom>
            <a:avLst/>
            <a:gdLst/>
            <a:ahLst/>
            <a:cxnLst/>
            <a:rect r="r" b="b" t="t" l="l"/>
            <a:pathLst>
              <a:path h="6938967" w="8398145">
                <a:moveTo>
                  <a:pt x="0" y="0"/>
                </a:moveTo>
                <a:lnTo>
                  <a:pt x="8398145" y="0"/>
                </a:lnTo>
                <a:lnTo>
                  <a:pt x="8398145" y="6938968"/>
                </a:lnTo>
                <a:lnTo>
                  <a:pt x="0" y="6938968"/>
                </a:lnTo>
                <a:lnTo>
                  <a:pt x="0" y="0"/>
                </a:lnTo>
                <a:close/>
              </a:path>
            </a:pathLst>
          </a:custGeom>
          <a:blipFill>
            <a:blip r:embed="rId2"/>
            <a:stretch>
              <a:fillRect l="0" t="0" r="0" b="0"/>
            </a:stretch>
          </a:blipFill>
        </p:spPr>
      </p:sp>
      <p:sp>
        <p:nvSpPr>
          <p:cNvPr name="TextBox 3" id="3"/>
          <p:cNvSpPr txBox="true"/>
          <p:nvPr/>
        </p:nvSpPr>
        <p:spPr>
          <a:xfrm rot="0">
            <a:off x="8885275" y="227330"/>
            <a:ext cx="8584861" cy="9770428"/>
          </a:xfrm>
          <a:prstGeom prst="rect">
            <a:avLst/>
          </a:prstGeom>
        </p:spPr>
        <p:txBody>
          <a:bodyPr anchor="t" rtlCol="false" tIns="0" lIns="0" bIns="0" rIns="0">
            <a:spAutoFit/>
          </a:bodyPr>
          <a:lstStyle/>
          <a:p>
            <a:pPr algn="ctr">
              <a:lnSpc>
                <a:spcPts val="4059"/>
              </a:lnSpc>
              <a:spcBef>
                <a:spcPct val="0"/>
              </a:spcBef>
            </a:pPr>
            <a:r>
              <a:rPr lang="en-US" b="true" sz="2899" i="true">
                <a:solidFill>
                  <a:srgbClr val="7A2BE1"/>
                </a:solidFill>
                <a:latin typeface="Lato Bold Italics"/>
                <a:ea typeface="Lato Bold Italics"/>
                <a:cs typeface="Lato Bold Italics"/>
                <a:sym typeface="Lato Bold Italics"/>
              </a:rPr>
              <a:t>getCommentsByPostId</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But : Récupérer tous les commentaires d’un post spécifique.</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Entrée :</a:t>
            </a:r>
          </a:p>
          <a:p>
            <a:pPr algn="ctr">
              <a:lnSpc>
                <a:spcPts val="4059"/>
              </a:lnSpc>
              <a:spcBef>
                <a:spcPct val="0"/>
              </a:spcBef>
            </a:pPr>
            <a:r>
              <a:rPr lang="en-US" sz="2899" i="true">
                <a:solidFill>
                  <a:srgbClr val="FFFFFF"/>
                </a:solidFill>
                <a:latin typeface="Lato Italics"/>
                <a:ea typeface="Lato Italics"/>
                <a:cs typeface="Lato Italics"/>
                <a:sym typeface="Lato Italics"/>
              </a:rPr>
              <a:t>ID du post (postId) via req.params.</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Étapes principales :</a:t>
            </a:r>
          </a:p>
          <a:p>
            <a:pPr algn="ctr">
              <a:lnSpc>
                <a:spcPts val="4059"/>
              </a:lnSpc>
              <a:spcBef>
                <a:spcPct val="0"/>
              </a:spcBef>
            </a:pP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Filtre les commentaires en utilisant </a:t>
            </a:r>
            <a:r>
              <a:rPr lang="en-US" b="true" sz="2899" i="true">
                <a:solidFill>
                  <a:srgbClr val="FFFFFF"/>
                </a:solidFill>
                <a:latin typeface="Lato Bold Italics"/>
                <a:ea typeface="Lato Bold Italics"/>
                <a:cs typeface="Lato Bold Italics"/>
                <a:sym typeface="Lato Bold Italics"/>
              </a:rPr>
              <a:t>Comment.findAll </a:t>
            </a:r>
            <a:r>
              <a:rPr lang="en-US" sz="2899" i="true">
                <a:solidFill>
                  <a:srgbClr val="FFFFFF"/>
                </a:solidFill>
                <a:latin typeface="Lato Italics"/>
                <a:ea typeface="Lato Italics"/>
                <a:cs typeface="Lato Italics"/>
                <a:sym typeface="Lato Italics"/>
              </a:rPr>
              <a:t>( { where: { postId } } ).</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Inclut les informations de l'utilisateur ayant écrit chaque commentaire (via Sequelize include).</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Trie les commentaires par ordre décroissant de création (ORDER BY createdAt DESC).</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Si aucun commentaire n'existe, retourne une erreur 404.</a:t>
            </a:r>
          </a:p>
          <a:p>
            <a:pPr algn="ctr">
              <a:lnSpc>
                <a:spcPts val="4059"/>
              </a:lnSpc>
              <a:spcBef>
                <a:spcPct val="0"/>
              </a:spcBef>
            </a:pPr>
            <a:r>
              <a:rPr lang="en-US" sz="2899" i="true">
                <a:solidFill>
                  <a:srgbClr val="FFFFFF"/>
                </a:solidFill>
                <a:latin typeface="Lato Italics"/>
                <a:ea typeface="Lato Italics"/>
                <a:cs typeface="Lato Italics"/>
                <a:sym typeface="Lato Italics"/>
              </a:rPr>
              <a:t>Retourne les commentaires associés au post ou un message d'erreur.</a:t>
            </a:r>
          </a:p>
        </p:txBody>
      </p:sp>
      <p:sp>
        <p:nvSpPr>
          <p:cNvPr name="Freeform 4" id="4"/>
          <p:cNvSpPr/>
          <p:nvPr/>
        </p:nvSpPr>
        <p:spPr>
          <a:xfrm flipH="false" flipV="false" rot="0">
            <a:off x="16811090" y="3413485"/>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221591" cy="6941754"/>
          </a:xfrm>
          <a:custGeom>
            <a:avLst/>
            <a:gdLst/>
            <a:ahLst/>
            <a:cxnLst/>
            <a:rect r="r" b="b" t="t" l="l"/>
            <a:pathLst>
              <a:path h="6941754" w="7221591">
                <a:moveTo>
                  <a:pt x="0" y="0"/>
                </a:moveTo>
                <a:lnTo>
                  <a:pt x="7221591" y="0"/>
                </a:lnTo>
                <a:lnTo>
                  <a:pt x="7221591" y="6941754"/>
                </a:lnTo>
                <a:lnTo>
                  <a:pt x="0" y="6941754"/>
                </a:lnTo>
                <a:lnTo>
                  <a:pt x="0" y="0"/>
                </a:lnTo>
                <a:close/>
              </a:path>
            </a:pathLst>
          </a:custGeom>
          <a:blipFill>
            <a:blip r:embed="rId2"/>
            <a:stretch>
              <a:fillRect l="0" t="0" r="0" b="0"/>
            </a:stretch>
          </a:blipFill>
        </p:spPr>
      </p:sp>
      <p:sp>
        <p:nvSpPr>
          <p:cNvPr name="Freeform 3" id="3"/>
          <p:cNvSpPr/>
          <p:nvPr/>
        </p:nvSpPr>
        <p:spPr>
          <a:xfrm flipH="false" flipV="false" rot="0">
            <a:off x="1152631" y="7158986"/>
            <a:ext cx="4916329" cy="3128014"/>
          </a:xfrm>
          <a:custGeom>
            <a:avLst/>
            <a:gdLst/>
            <a:ahLst/>
            <a:cxnLst/>
            <a:rect r="r" b="b" t="t" l="l"/>
            <a:pathLst>
              <a:path h="3128014" w="4916329">
                <a:moveTo>
                  <a:pt x="0" y="0"/>
                </a:moveTo>
                <a:lnTo>
                  <a:pt x="4916329" y="0"/>
                </a:lnTo>
                <a:lnTo>
                  <a:pt x="4916329" y="3128014"/>
                </a:lnTo>
                <a:lnTo>
                  <a:pt x="0" y="3128014"/>
                </a:lnTo>
                <a:lnTo>
                  <a:pt x="0" y="0"/>
                </a:lnTo>
                <a:close/>
              </a:path>
            </a:pathLst>
          </a:custGeom>
          <a:blipFill>
            <a:blip r:embed="rId3"/>
            <a:stretch>
              <a:fillRect l="0" t="0" r="0" b="0"/>
            </a:stretch>
          </a:blipFill>
        </p:spPr>
      </p:sp>
      <p:sp>
        <p:nvSpPr>
          <p:cNvPr name="TextBox 4" id="4"/>
          <p:cNvSpPr txBox="true"/>
          <p:nvPr/>
        </p:nvSpPr>
        <p:spPr>
          <a:xfrm rot="0">
            <a:off x="7608923" y="641935"/>
            <a:ext cx="10288192" cy="8616365"/>
          </a:xfrm>
          <a:prstGeom prst="rect">
            <a:avLst/>
          </a:prstGeom>
        </p:spPr>
        <p:txBody>
          <a:bodyPr anchor="t" rtlCol="false" tIns="0" lIns="0" bIns="0" rIns="0">
            <a:spAutoFit/>
          </a:bodyPr>
          <a:lstStyle/>
          <a:p>
            <a:pPr algn="ctr">
              <a:lnSpc>
                <a:spcPts val="3576"/>
              </a:lnSpc>
              <a:spcBef>
                <a:spcPct val="0"/>
              </a:spcBef>
            </a:pPr>
            <a:r>
              <a:rPr lang="en-US" b="true" sz="2554" i="true">
                <a:solidFill>
                  <a:srgbClr val="7A2BE1"/>
                </a:solidFill>
                <a:latin typeface="Lato Bold Italics"/>
                <a:ea typeface="Lato Bold Italics"/>
                <a:cs typeface="Lato Bold Italics"/>
                <a:sym typeface="Lato Bold Italics"/>
              </a:rPr>
              <a:t>modifyComment</a:t>
            </a:r>
          </a:p>
          <a:p>
            <a:pPr algn="ctr">
              <a:lnSpc>
                <a:spcPts val="3576"/>
              </a:lnSpc>
              <a:spcBef>
                <a:spcPct val="0"/>
              </a:spcBef>
            </a:pPr>
            <a:r>
              <a:rPr lang="en-US" b="true" sz="2554" i="true">
                <a:solidFill>
                  <a:srgbClr val="FFFFFF"/>
                </a:solidFill>
                <a:latin typeface="Lato Bold Italics"/>
                <a:ea typeface="Lato Bold Italics"/>
                <a:cs typeface="Lato Bold Italics"/>
                <a:sym typeface="Lato Bold Italics"/>
              </a:rPr>
              <a:t>But : Modifier un commentaire existant.</a:t>
            </a:r>
          </a:p>
          <a:p>
            <a:pPr algn="ctr">
              <a:lnSpc>
                <a:spcPts val="3576"/>
              </a:lnSpc>
              <a:spcBef>
                <a:spcPct val="0"/>
              </a:spcBef>
            </a:pPr>
            <a:r>
              <a:rPr lang="en-US" b="true" sz="2554" i="true">
                <a:solidFill>
                  <a:srgbClr val="FFFFFF"/>
                </a:solidFill>
                <a:latin typeface="Lato Bold Italics"/>
                <a:ea typeface="Lato Bold Italics"/>
                <a:cs typeface="Lato Bold Italics"/>
                <a:sym typeface="Lato Bold Italics"/>
              </a:rPr>
              <a:t>Entrées :</a:t>
            </a:r>
          </a:p>
          <a:p>
            <a:pPr algn="ctr">
              <a:lnSpc>
                <a:spcPts val="3576"/>
              </a:lnSpc>
              <a:spcBef>
                <a:spcPct val="0"/>
              </a:spcBef>
            </a:pPr>
          </a:p>
          <a:p>
            <a:pPr algn="ctr">
              <a:lnSpc>
                <a:spcPts val="3576"/>
              </a:lnSpc>
              <a:spcBef>
                <a:spcPct val="0"/>
              </a:spcBef>
            </a:pPr>
            <a:r>
              <a:rPr lang="en-US" sz="2554" i="true">
                <a:solidFill>
                  <a:srgbClr val="FFFFFF"/>
                </a:solidFill>
                <a:latin typeface="Lato Italics"/>
                <a:ea typeface="Lato Italics"/>
                <a:cs typeface="Lato Italics"/>
                <a:sym typeface="Lato Italics"/>
              </a:rPr>
              <a:t>content (nouveau contenu) via req.body.</a:t>
            </a:r>
          </a:p>
          <a:p>
            <a:pPr algn="ctr">
              <a:lnSpc>
                <a:spcPts val="3576"/>
              </a:lnSpc>
              <a:spcBef>
                <a:spcPct val="0"/>
              </a:spcBef>
            </a:pPr>
            <a:r>
              <a:rPr lang="en-US" sz="2554" i="true">
                <a:solidFill>
                  <a:srgbClr val="FFFFFF"/>
                </a:solidFill>
                <a:latin typeface="Lato Italics"/>
                <a:ea typeface="Lato Italics"/>
                <a:cs typeface="Lato Italics"/>
                <a:sym typeface="Lato Italics"/>
              </a:rPr>
              <a:t>commentId (ID du commentaire) via req.params.</a:t>
            </a:r>
          </a:p>
          <a:p>
            <a:pPr algn="ctr">
              <a:lnSpc>
                <a:spcPts val="3576"/>
              </a:lnSpc>
              <a:spcBef>
                <a:spcPct val="0"/>
              </a:spcBef>
            </a:pPr>
            <a:r>
              <a:rPr lang="en-US" sz="2554" i="true">
                <a:solidFill>
                  <a:srgbClr val="FFFFFF"/>
                </a:solidFill>
                <a:latin typeface="Lato Italics"/>
                <a:ea typeface="Lato Italics"/>
                <a:cs typeface="Lato Italics"/>
                <a:sym typeface="Lato Italics"/>
              </a:rPr>
              <a:t>userId (ID utilisateur) via req.auth.</a:t>
            </a:r>
          </a:p>
          <a:p>
            <a:pPr algn="ctr">
              <a:lnSpc>
                <a:spcPts val="3576"/>
              </a:lnSpc>
              <a:spcBef>
                <a:spcPct val="0"/>
              </a:spcBef>
            </a:pPr>
          </a:p>
          <a:p>
            <a:pPr algn="ctr">
              <a:lnSpc>
                <a:spcPts val="3576"/>
              </a:lnSpc>
              <a:spcBef>
                <a:spcPct val="0"/>
              </a:spcBef>
            </a:pPr>
            <a:r>
              <a:rPr lang="en-US" b="true" sz="2554" i="true">
                <a:solidFill>
                  <a:srgbClr val="FFFFFF"/>
                </a:solidFill>
                <a:latin typeface="Lato Bold Italics"/>
                <a:ea typeface="Lato Bold Italics"/>
                <a:cs typeface="Lato Bold Italics"/>
                <a:sym typeface="Lato Bold Italics"/>
              </a:rPr>
              <a:t>Étapes :</a:t>
            </a:r>
          </a:p>
          <a:p>
            <a:pPr algn="ctr">
              <a:lnSpc>
                <a:spcPts val="3576"/>
              </a:lnSpc>
              <a:spcBef>
                <a:spcPct val="0"/>
              </a:spcBef>
            </a:pPr>
          </a:p>
          <a:p>
            <a:pPr algn="ctr" marL="551518" indent="-275759" lvl="1">
              <a:lnSpc>
                <a:spcPts val="3576"/>
              </a:lnSpc>
              <a:spcBef>
                <a:spcPct val="0"/>
              </a:spcBef>
              <a:buFont typeface="Arial"/>
              <a:buChar char="•"/>
            </a:pPr>
            <a:r>
              <a:rPr lang="en-US" sz="2554" i="true">
                <a:solidFill>
                  <a:srgbClr val="FFFFFF"/>
                </a:solidFill>
                <a:latin typeface="Lato Italics"/>
                <a:ea typeface="Lato Italics"/>
                <a:cs typeface="Lato Italics"/>
                <a:sym typeface="Lato Italics"/>
              </a:rPr>
              <a:t>Recherche : Trouver le commentaire et son post associé.</a:t>
            </a:r>
          </a:p>
          <a:p>
            <a:pPr algn="ctr">
              <a:lnSpc>
                <a:spcPts val="3576"/>
              </a:lnSpc>
              <a:spcBef>
                <a:spcPct val="0"/>
              </a:spcBef>
            </a:pPr>
          </a:p>
          <a:p>
            <a:pPr algn="ctr">
              <a:lnSpc>
                <a:spcPts val="3576"/>
              </a:lnSpc>
              <a:spcBef>
                <a:spcPct val="0"/>
              </a:spcBef>
            </a:pPr>
            <a:r>
              <a:rPr lang="en-US" b="true" sz="2554" i="true">
                <a:solidFill>
                  <a:srgbClr val="FFFFFF"/>
                </a:solidFill>
                <a:latin typeface="Lato Bold Italics"/>
                <a:ea typeface="Lato Bold Italics"/>
                <a:cs typeface="Lato Bold Italics"/>
                <a:sym typeface="Lato Bold Italics"/>
              </a:rPr>
              <a:t>Vérifications:</a:t>
            </a:r>
          </a:p>
          <a:p>
            <a:pPr algn="ctr">
              <a:lnSpc>
                <a:spcPts val="3576"/>
              </a:lnSpc>
              <a:spcBef>
                <a:spcPct val="0"/>
              </a:spcBef>
            </a:pPr>
          </a:p>
          <a:p>
            <a:pPr algn="ctr" marL="551518" indent="-275759" lvl="1">
              <a:lnSpc>
                <a:spcPts val="3576"/>
              </a:lnSpc>
              <a:spcBef>
                <a:spcPct val="0"/>
              </a:spcBef>
              <a:buFont typeface="Arial"/>
              <a:buChar char="•"/>
            </a:pPr>
            <a:r>
              <a:rPr lang="en-US" sz="2554" i="true">
                <a:solidFill>
                  <a:srgbClr val="FFFFFF"/>
                </a:solidFill>
                <a:latin typeface="Lato Italics"/>
                <a:ea typeface="Lato Italics"/>
                <a:cs typeface="Lato Italics"/>
                <a:sym typeface="Lato Italics"/>
              </a:rPr>
              <a:t>Vérifie que le commentaire existe.</a:t>
            </a:r>
          </a:p>
          <a:p>
            <a:pPr algn="ctr" marL="551518" indent="-275759" lvl="1">
              <a:lnSpc>
                <a:spcPts val="3576"/>
              </a:lnSpc>
              <a:spcBef>
                <a:spcPct val="0"/>
              </a:spcBef>
              <a:buFont typeface="Arial"/>
              <a:buChar char="•"/>
            </a:pPr>
            <a:r>
              <a:rPr lang="en-US" sz="2554" i="true">
                <a:solidFill>
                  <a:srgbClr val="FFFFFF"/>
                </a:solidFill>
                <a:latin typeface="Lato Italics"/>
                <a:ea typeface="Lato Italics"/>
                <a:cs typeface="Lato Italics"/>
                <a:sym typeface="Lato Italics"/>
              </a:rPr>
              <a:t>Vérifie si l'utilisateur est l'auteur ou un administrateur.</a:t>
            </a:r>
          </a:p>
          <a:p>
            <a:pPr algn="ctr" marL="551518" indent="-275759" lvl="1">
              <a:lnSpc>
                <a:spcPts val="3576"/>
              </a:lnSpc>
              <a:spcBef>
                <a:spcPct val="0"/>
              </a:spcBef>
              <a:buFont typeface="Arial"/>
              <a:buChar char="•"/>
            </a:pPr>
            <a:r>
              <a:rPr lang="en-US" sz="2554" i="true">
                <a:solidFill>
                  <a:srgbClr val="FFFFFF"/>
                </a:solidFill>
                <a:latin typeface="Lato Italics"/>
                <a:ea typeface="Lato Italics"/>
                <a:cs typeface="Lato Italics"/>
                <a:sym typeface="Lato Italics"/>
              </a:rPr>
              <a:t>Vérifie que le contenu n'est pas vide.</a:t>
            </a:r>
          </a:p>
          <a:p>
            <a:pPr algn="ctr" marL="551518" indent="-275759" lvl="1">
              <a:lnSpc>
                <a:spcPts val="3576"/>
              </a:lnSpc>
              <a:spcBef>
                <a:spcPct val="0"/>
              </a:spcBef>
              <a:buFont typeface="Arial"/>
              <a:buChar char="•"/>
            </a:pPr>
            <a:r>
              <a:rPr lang="en-US" sz="2554" i="true">
                <a:solidFill>
                  <a:srgbClr val="FFFFFF"/>
                </a:solidFill>
                <a:latin typeface="Lato Italics"/>
                <a:ea typeface="Lato Italics"/>
                <a:cs typeface="Lato Italics"/>
                <a:sym typeface="Lato Italics"/>
              </a:rPr>
              <a:t>Mise à jour : Modifie le commentaire avec le nouveau contenu et la date.</a:t>
            </a:r>
          </a:p>
          <a:p>
            <a:pPr algn="ctr" marL="551518" indent="-275759" lvl="1">
              <a:lnSpc>
                <a:spcPts val="3576"/>
              </a:lnSpc>
              <a:spcBef>
                <a:spcPct val="0"/>
              </a:spcBef>
              <a:buFont typeface="Arial"/>
              <a:buChar char="•"/>
            </a:pPr>
            <a:r>
              <a:rPr lang="en-US" sz="2554" i="true">
                <a:solidFill>
                  <a:srgbClr val="FFFFFF"/>
                </a:solidFill>
                <a:latin typeface="Lato Italics"/>
                <a:ea typeface="Lato Italics"/>
                <a:cs typeface="Lato Italics"/>
                <a:sym typeface="Lato Italics"/>
              </a:rPr>
              <a:t>Renvoie le commentaire modifié ou un message d'erreur.</a:t>
            </a:r>
          </a:p>
        </p:txBody>
      </p:sp>
      <p:sp>
        <p:nvSpPr>
          <p:cNvPr name="Freeform 5" id="5"/>
          <p:cNvSpPr/>
          <p:nvPr/>
        </p:nvSpPr>
        <p:spPr>
          <a:xfrm flipH="false" flipV="false" rot="0">
            <a:off x="17000695" y="689560"/>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7083" y="888838"/>
            <a:ext cx="8179587" cy="8509323"/>
          </a:xfrm>
          <a:custGeom>
            <a:avLst/>
            <a:gdLst/>
            <a:ahLst/>
            <a:cxnLst/>
            <a:rect r="r" b="b" t="t" l="l"/>
            <a:pathLst>
              <a:path h="8509323" w="8179587">
                <a:moveTo>
                  <a:pt x="0" y="0"/>
                </a:moveTo>
                <a:lnTo>
                  <a:pt x="8179587" y="0"/>
                </a:lnTo>
                <a:lnTo>
                  <a:pt x="8179587" y="8509324"/>
                </a:lnTo>
                <a:lnTo>
                  <a:pt x="0" y="8509324"/>
                </a:lnTo>
                <a:lnTo>
                  <a:pt x="0" y="0"/>
                </a:lnTo>
                <a:close/>
              </a:path>
            </a:pathLst>
          </a:custGeom>
          <a:blipFill>
            <a:blip r:embed="rId2"/>
            <a:stretch>
              <a:fillRect l="0" t="0" r="0" b="0"/>
            </a:stretch>
          </a:blipFill>
        </p:spPr>
      </p:sp>
      <p:sp>
        <p:nvSpPr>
          <p:cNvPr name="TextBox 3" id="3"/>
          <p:cNvSpPr txBox="true"/>
          <p:nvPr/>
        </p:nvSpPr>
        <p:spPr>
          <a:xfrm rot="0">
            <a:off x="8396670" y="482123"/>
            <a:ext cx="9773920" cy="9265603"/>
          </a:xfrm>
          <a:prstGeom prst="rect">
            <a:avLst/>
          </a:prstGeom>
        </p:spPr>
        <p:txBody>
          <a:bodyPr anchor="t" rtlCol="false" tIns="0" lIns="0" bIns="0" rIns="0">
            <a:spAutoFit/>
          </a:bodyPr>
          <a:lstStyle/>
          <a:p>
            <a:pPr algn="ctr">
              <a:lnSpc>
                <a:spcPts val="4059"/>
              </a:lnSpc>
              <a:spcBef>
                <a:spcPct val="0"/>
              </a:spcBef>
            </a:pPr>
            <a:r>
              <a:rPr lang="en-US" b="true" sz="2899" i="true">
                <a:solidFill>
                  <a:srgbClr val="7A2BE1"/>
                </a:solidFill>
                <a:latin typeface="Lato Bold Italics"/>
                <a:ea typeface="Lato Bold Italics"/>
                <a:cs typeface="Lato Bold Italics"/>
                <a:sym typeface="Lato Bold Italics"/>
              </a:rPr>
              <a:t>deleteComment</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But : Supprimer un commentaire.</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Entrées :</a:t>
            </a:r>
          </a:p>
          <a:p>
            <a:pPr algn="ctr">
              <a:lnSpc>
                <a:spcPts val="4059"/>
              </a:lnSpc>
              <a:spcBef>
                <a:spcPct val="0"/>
              </a:spcBef>
            </a:pPr>
          </a:p>
          <a:p>
            <a:pPr algn="ctr">
              <a:lnSpc>
                <a:spcPts val="4059"/>
              </a:lnSpc>
              <a:spcBef>
                <a:spcPct val="0"/>
              </a:spcBef>
            </a:pPr>
            <a:r>
              <a:rPr lang="en-US" sz="2899" i="true">
                <a:solidFill>
                  <a:srgbClr val="FFFFFF"/>
                </a:solidFill>
                <a:latin typeface="Lato Italics"/>
                <a:ea typeface="Lato Italics"/>
                <a:cs typeface="Lato Italics"/>
                <a:sym typeface="Lato Italics"/>
              </a:rPr>
              <a:t>commentId (ID du commentaire) via req.params.</a:t>
            </a:r>
          </a:p>
          <a:p>
            <a:pPr algn="ctr">
              <a:lnSpc>
                <a:spcPts val="4059"/>
              </a:lnSpc>
              <a:spcBef>
                <a:spcPct val="0"/>
              </a:spcBef>
            </a:pPr>
            <a:r>
              <a:rPr lang="en-US" sz="2899" i="true">
                <a:solidFill>
                  <a:srgbClr val="FFFFFF"/>
                </a:solidFill>
                <a:latin typeface="Lato Italics"/>
                <a:ea typeface="Lato Italics"/>
                <a:cs typeface="Lato Italics"/>
                <a:sym typeface="Lato Italics"/>
              </a:rPr>
              <a:t>userId et roles via req.auth.</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Étapes :</a:t>
            </a:r>
          </a:p>
          <a:p>
            <a:pPr algn="ctr">
              <a:lnSpc>
                <a:spcPts val="4059"/>
              </a:lnSpc>
              <a:spcBef>
                <a:spcPct val="0"/>
              </a:spcBef>
            </a:pP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Recherche : Trouver le commentaire et le post associé.</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Vérifications:</a:t>
            </a:r>
          </a:p>
          <a:p>
            <a:pPr algn="ctr">
              <a:lnSpc>
                <a:spcPts val="4059"/>
              </a:lnSpc>
              <a:spcBef>
                <a:spcPct val="0"/>
              </a:spcBef>
            </a:pP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Vérifie que le commentaire existe.</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Vérifie si l'utilisateur est l'auteur ou un administrateur.</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Suppression : Supprime le commentaire de la base.</a:t>
            </a:r>
          </a:p>
          <a:p>
            <a:pPr algn="ctr" marL="626104" indent="-313052" lvl="1">
              <a:lnSpc>
                <a:spcPts val="4059"/>
              </a:lnSpc>
              <a:spcBef>
                <a:spcPct val="0"/>
              </a:spcBef>
              <a:buFont typeface="Arial"/>
              <a:buChar char="•"/>
            </a:pPr>
            <a:r>
              <a:rPr lang="en-US" sz="2899" i="true">
                <a:solidFill>
                  <a:srgbClr val="FFFFFF"/>
                </a:solidFill>
                <a:latin typeface="Lato Italics"/>
                <a:ea typeface="Lato Italics"/>
                <a:cs typeface="Lato Italics"/>
                <a:sym typeface="Lato Italics"/>
              </a:rPr>
              <a:t>Résultat : Renvoie une confirmation ou un message d'erreur.</a:t>
            </a:r>
          </a:p>
        </p:txBody>
      </p:sp>
      <p:sp>
        <p:nvSpPr>
          <p:cNvPr name="Freeform 4" id="4"/>
          <p:cNvSpPr/>
          <p:nvPr/>
        </p:nvSpPr>
        <p:spPr>
          <a:xfrm flipH="false" flipV="false" rot="0">
            <a:off x="16811090" y="888838"/>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00408" y="4608830"/>
            <a:ext cx="17468706" cy="1028701"/>
          </a:xfrm>
          <a:prstGeom prst="rect">
            <a:avLst/>
          </a:prstGeom>
        </p:spPr>
        <p:txBody>
          <a:bodyPr anchor="t" rtlCol="false" tIns="0" lIns="0" bIns="0" rIns="0">
            <a:spAutoFit/>
          </a:bodyPr>
          <a:lstStyle/>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Ces Controllers couvrent les besoins essentiels pour la gestion des commentaires dans une application web moderne, tout en assurant une bonne modularité et une logique métier claire. </a:t>
            </a:r>
          </a:p>
        </p:txBody>
      </p:sp>
      <p:sp>
        <p:nvSpPr>
          <p:cNvPr name="Freeform 3" id="3"/>
          <p:cNvSpPr/>
          <p:nvPr/>
        </p:nvSpPr>
        <p:spPr>
          <a:xfrm flipH="false" flipV="false" rot="0">
            <a:off x="16362880" y="7293283"/>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5421809" y="-1033023"/>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3352549" y="4771900"/>
            <a:ext cx="11582902" cy="4980648"/>
          </a:xfrm>
          <a:custGeom>
            <a:avLst/>
            <a:gdLst/>
            <a:ahLst/>
            <a:cxnLst/>
            <a:rect r="r" b="b" t="t" l="l"/>
            <a:pathLst>
              <a:path h="4980648" w="11582902">
                <a:moveTo>
                  <a:pt x="0" y="0"/>
                </a:moveTo>
                <a:lnTo>
                  <a:pt x="11582902" y="0"/>
                </a:lnTo>
                <a:lnTo>
                  <a:pt x="11582902" y="4980647"/>
                </a:lnTo>
                <a:lnTo>
                  <a:pt x="0" y="4980647"/>
                </a:lnTo>
                <a:lnTo>
                  <a:pt x="0" y="0"/>
                </a:lnTo>
                <a:close/>
              </a:path>
            </a:pathLst>
          </a:custGeom>
          <a:blipFill>
            <a:blip r:embed="rId3"/>
            <a:stretch>
              <a:fillRect l="0" t="0" r="0" b="0"/>
            </a:stretch>
          </a:blipFill>
        </p:spPr>
      </p:sp>
      <p:sp>
        <p:nvSpPr>
          <p:cNvPr name="Freeform 4" id="4"/>
          <p:cNvSpPr/>
          <p:nvPr/>
        </p:nvSpPr>
        <p:spPr>
          <a:xfrm flipH="false" flipV="false" rot="0">
            <a:off x="1636288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540647"/>
            <a:ext cx="4453675" cy="1112915"/>
          </a:xfrm>
          <a:prstGeom prst="rect">
            <a:avLst/>
          </a:prstGeom>
        </p:spPr>
        <p:txBody>
          <a:bodyPr anchor="t" rtlCol="false" tIns="0" lIns="0" bIns="0" rIns="0">
            <a:spAutoFit/>
          </a:bodyPr>
          <a:lstStyle/>
          <a:p>
            <a:pPr algn="ctr">
              <a:lnSpc>
                <a:spcPts val="4447"/>
              </a:lnSpc>
            </a:pPr>
            <a:r>
              <a:rPr lang="en-US" b="true" sz="3176" i="true">
                <a:solidFill>
                  <a:srgbClr val="FFFFFF"/>
                </a:solidFill>
                <a:latin typeface="Lato Bold Italics"/>
                <a:ea typeface="Lato Bold Italics"/>
                <a:cs typeface="Lato Bold Italics"/>
                <a:sym typeface="Lato Bold Italics"/>
              </a:rPr>
              <a:t>G.  Routes</a:t>
            </a:r>
          </a:p>
          <a:p>
            <a:pPr algn="ctr">
              <a:lnSpc>
                <a:spcPts val="4447"/>
              </a:lnSpc>
              <a:spcBef>
                <a:spcPct val="0"/>
              </a:spcBef>
            </a:pPr>
          </a:p>
        </p:txBody>
      </p:sp>
      <p:sp>
        <p:nvSpPr>
          <p:cNvPr name="TextBox 6" id="6"/>
          <p:cNvSpPr txBox="true"/>
          <p:nvPr/>
        </p:nvSpPr>
        <p:spPr>
          <a:xfrm rot="0">
            <a:off x="-213380" y="1596412"/>
            <a:ext cx="17472680" cy="101219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Après avoir mis en place les controllers essentiels pour sécuriser et structurer mon application, je me suis concentré sur le développement des routes.</a:t>
            </a:r>
          </a:p>
        </p:txBody>
      </p:sp>
      <p:sp>
        <p:nvSpPr>
          <p:cNvPr name="TextBox 7" id="7"/>
          <p:cNvSpPr txBox="true"/>
          <p:nvPr/>
        </p:nvSpPr>
        <p:spPr>
          <a:xfrm rot="0">
            <a:off x="407660" y="2846728"/>
            <a:ext cx="16230600" cy="101219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Les routes servent de points d'entrée à une application web. Elles définissent comment une application répond aux différentes requêtes HTTP (GET, POST, PUT, DELETE) effectuées sur des URLs spécifiques.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361866"/>
            <a:ext cx="9588096" cy="6340129"/>
          </a:xfrm>
          <a:custGeom>
            <a:avLst/>
            <a:gdLst/>
            <a:ahLst/>
            <a:cxnLst/>
            <a:rect r="r" b="b" t="t" l="l"/>
            <a:pathLst>
              <a:path h="6340129" w="9588096">
                <a:moveTo>
                  <a:pt x="0" y="0"/>
                </a:moveTo>
                <a:lnTo>
                  <a:pt x="9588096" y="0"/>
                </a:lnTo>
                <a:lnTo>
                  <a:pt x="9588096" y="6340128"/>
                </a:lnTo>
                <a:lnTo>
                  <a:pt x="0" y="6340128"/>
                </a:lnTo>
                <a:lnTo>
                  <a:pt x="0" y="0"/>
                </a:lnTo>
                <a:close/>
              </a:path>
            </a:pathLst>
          </a:custGeom>
          <a:blipFill>
            <a:blip r:embed="rId2"/>
            <a:stretch>
              <a:fillRect l="0" t="0" r="0" b="0"/>
            </a:stretch>
          </a:blipFill>
        </p:spPr>
      </p:sp>
      <p:sp>
        <p:nvSpPr>
          <p:cNvPr name="TextBox 3" id="3"/>
          <p:cNvSpPr txBox="true"/>
          <p:nvPr/>
        </p:nvSpPr>
        <p:spPr>
          <a:xfrm rot="0">
            <a:off x="1456032" y="494030"/>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1.1  </a:t>
            </a:r>
            <a:r>
              <a:rPr lang="en-US" b="true" sz="2899" i="true">
                <a:solidFill>
                  <a:srgbClr val="7A2BE1"/>
                </a:solidFill>
                <a:latin typeface="Lato Bold Italics"/>
                <a:ea typeface="Lato Bold Italics"/>
                <a:cs typeface="Lato Bold Italics"/>
                <a:sym typeface="Lato Bold Italics"/>
              </a:rPr>
              <a:t>Route User</a:t>
            </a:r>
          </a:p>
          <a:p>
            <a:pPr algn="ctr">
              <a:lnSpc>
                <a:spcPts val="4059"/>
              </a:lnSpc>
              <a:spcBef>
                <a:spcPct val="0"/>
              </a:spcBef>
            </a:pPr>
          </a:p>
        </p:txBody>
      </p:sp>
      <p:sp>
        <p:nvSpPr>
          <p:cNvPr name="TextBox 4" id="4"/>
          <p:cNvSpPr txBox="true"/>
          <p:nvPr/>
        </p:nvSpPr>
        <p:spPr>
          <a:xfrm rot="0">
            <a:off x="9790633" y="1314241"/>
            <a:ext cx="8279542" cy="8788185"/>
          </a:xfrm>
          <a:prstGeom prst="rect">
            <a:avLst/>
          </a:prstGeom>
        </p:spPr>
        <p:txBody>
          <a:bodyPr anchor="t" rtlCol="false" tIns="0" lIns="0" bIns="0" rIns="0">
            <a:spAutoFit/>
          </a:bodyPr>
          <a:lstStyle/>
          <a:p>
            <a:pPr algn="ctr">
              <a:lnSpc>
                <a:spcPts val="3336"/>
              </a:lnSpc>
              <a:spcBef>
                <a:spcPct val="0"/>
              </a:spcBef>
            </a:pPr>
            <a:r>
              <a:rPr lang="en-US" b="true" sz="2383" i="true">
                <a:solidFill>
                  <a:srgbClr val="FFFFFF"/>
                </a:solidFill>
                <a:latin typeface="Lato Bold Italics"/>
                <a:ea typeface="Lato Bold Italics"/>
                <a:cs typeface="Lato Bold Italics"/>
                <a:sym typeface="Lato Bold Italics"/>
              </a:rPr>
              <a:t>● Inscription et Connexion : </a:t>
            </a:r>
          </a:p>
          <a:p>
            <a:pPr algn="ctr">
              <a:lnSpc>
                <a:spcPts val="3336"/>
              </a:lnSpc>
              <a:spcBef>
                <a:spcPct val="0"/>
              </a:spcBef>
            </a:pPr>
          </a:p>
          <a:p>
            <a:pPr algn="ctr">
              <a:lnSpc>
                <a:spcPts val="3336"/>
              </a:lnSpc>
              <a:spcBef>
                <a:spcPct val="0"/>
              </a:spcBef>
            </a:pPr>
            <a:r>
              <a:rPr lang="en-US" b="true" sz="2383" i="true">
                <a:solidFill>
                  <a:srgbClr val="FFFFFF"/>
                </a:solidFill>
                <a:latin typeface="Lato Bold Italics"/>
                <a:ea typeface="Lato Bold Italics"/>
                <a:cs typeface="Lato Bold Italics"/>
                <a:sym typeface="Lato Bold Italics"/>
              </a:rPr>
              <a:t>○ POST/auth/signup: </a:t>
            </a:r>
            <a:r>
              <a:rPr lang="en-US" sz="2383" i="true">
                <a:solidFill>
                  <a:srgbClr val="FFFFFF"/>
                </a:solidFill>
                <a:latin typeface="Lato Italics"/>
                <a:ea typeface="Lato Italics"/>
                <a:cs typeface="Lato Italics"/>
                <a:sym typeface="Lato Italics"/>
              </a:rPr>
              <a:t>Permet à un utilisateur de s'inscrire en créant un compte. </a:t>
            </a:r>
          </a:p>
          <a:p>
            <a:pPr algn="ctr">
              <a:lnSpc>
                <a:spcPts val="3336"/>
              </a:lnSpc>
              <a:spcBef>
                <a:spcPct val="0"/>
              </a:spcBef>
            </a:pPr>
            <a:r>
              <a:rPr lang="en-US" b="true" sz="2383" i="true">
                <a:solidFill>
                  <a:srgbClr val="FFFFFF"/>
                </a:solidFill>
                <a:latin typeface="Lato Bold Italics"/>
                <a:ea typeface="Lato Bold Italics"/>
                <a:cs typeface="Lato Bold Italics"/>
                <a:sym typeface="Lato Bold Italics"/>
              </a:rPr>
              <a:t>○ POST/auth/login: </a:t>
            </a:r>
            <a:r>
              <a:rPr lang="en-US" sz="2383" i="true">
                <a:solidFill>
                  <a:srgbClr val="FFFFFF"/>
                </a:solidFill>
                <a:latin typeface="Lato Italics"/>
                <a:ea typeface="Lato Italics"/>
                <a:cs typeface="Lato Italics"/>
                <a:sym typeface="Lato Italics"/>
              </a:rPr>
              <a:t>Permet à un utilisateur de se connecter et de recevoir un token JWT. </a:t>
            </a:r>
          </a:p>
          <a:p>
            <a:pPr algn="ctr">
              <a:lnSpc>
                <a:spcPts val="3336"/>
              </a:lnSpc>
              <a:spcBef>
                <a:spcPct val="0"/>
              </a:spcBef>
            </a:pPr>
            <a:r>
              <a:rPr lang="en-US" b="true" sz="2383" i="true">
                <a:solidFill>
                  <a:srgbClr val="FFFFFF"/>
                </a:solidFill>
                <a:latin typeface="Lato Bold Italics"/>
                <a:ea typeface="Lato Bold Italics"/>
                <a:cs typeface="Lato Bold Italics"/>
                <a:sym typeface="Lato Bold Italics"/>
              </a:rPr>
              <a:t>○ POST/auth/logout: </a:t>
            </a:r>
            <a:r>
              <a:rPr lang="en-US" sz="2383" i="true">
                <a:solidFill>
                  <a:srgbClr val="FFFFFF"/>
                </a:solidFill>
                <a:latin typeface="Lato Italics"/>
                <a:ea typeface="Lato Italics"/>
                <a:cs typeface="Lato Italics"/>
                <a:sym typeface="Lato Italics"/>
              </a:rPr>
              <a:t>Déconnecte l'utilisateur </a:t>
            </a:r>
          </a:p>
          <a:p>
            <a:pPr algn="ctr">
              <a:lnSpc>
                <a:spcPts val="3336"/>
              </a:lnSpc>
              <a:spcBef>
                <a:spcPct val="0"/>
              </a:spcBef>
            </a:pPr>
          </a:p>
          <a:p>
            <a:pPr algn="ctr">
              <a:lnSpc>
                <a:spcPts val="3336"/>
              </a:lnSpc>
              <a:spcBef>
                <a:spcPct val="0"/>
              </a:spcBef>
            </a:pPr>
            <a:r>
              <a:rPr lang="en-US" b="true" sz="2383" i="true">
                <a:solidFill>
                  <a:srgbClr val="FFFFFF"/>
                </a:solidFill>
                <a:latin typeface="Lato Bold Italics"/>
                <a:ea typeface="Lato Bold Italics"/>
                <a:cs typeface="Lato Bold Italics"/>
                <a:sym typeface="Lato Bold Italics"/>
              </a:rPr>
              <a:t>● Gestion des utilisateurs : </a:t>
            </a:r>
          </a:p>
          <a:p>
            <a:pPr algn="ctr">
              <a:lnSpc>
                <a:spcPts val="3336"/>
              </a:lnSpc>
              <a:spcBef>
                <a:spcPct val="0"/>
              </a:spcBef>
            </a:pPr>
          </a:p>
          <a:p>
            <a:pPr algn="ctr">
              <a:lnSpc>
                <a:spcPts val="3336"/>
              </a:lnSpc>
              <a:spcBef>
                <a:spcPct val="0"/>
              </a:spcBef>
            </a:pPr>
            <a:r>
              <a:rPr lang="en-US" b="true" sz="2383" i="true">
                <a:solidFill>
                  <a:srgbClr val="FFFFFF"/>
                </a:solidFill>
                <a:latin typeface="Lato Bold Italics"/>
                <a:ea typeface="Lato Bold Italics"/>
                <a:cs typeface="Lato Bold Italics"/>
                <a:sym typeface="Lato Bold Italics"/>
              </a:rPr>
              <a:t>○ GET/all/users: </a:t>
            </a:r>
            <a:r>
              <a:rPr lang="en-US" sz="2383" i="true">
                <a:solidFill>
                  <a:srgbClr val="FFFFFF"/>
                </a:solidFill>
                <a:latin typeface="Lato Italics"/>
                <a:ea typeface="Lato Italics"/>
                <a:cs typeface="Lato Italics"/>
                <a:sym typeface="Lato Italics"/>
              </a:rPr>
              <a:t>Accessible uniquement par un admin.</a:t>
            </a:r>
          </a:p>
          <a:p>
            <a:pPr algn="ctr">
              <a:lnSpc>
                <a:spcPts val="3336"/>
              </a:lnSpc>
              <a:spcBef>
                <a:spcPct val="0"/>
              </a:spcBef>
            </a:pPr>
            <a:r>
              <a:rPr lang="en-US" sz="2383" i="true">
                <a:solidFill>
                  <a:srgbClr val="FFFFFF"/>
                </a:solidFill>
                <a:latin typeface="Lato Italics"/>
                <a:ea typeface="Lato Italics"/>
                <a:cs typeface="Lato Italics"/>
                <a:sym typeface="Lato Italics"/>
              </a:rPr>
              <a:t>Renvoie la liste de tous les </a:t>
            </a:r>
          </a:p>
          <a:p>
            <a:pPr algn="ctr">
              <a:lnSpc>
                <a:spcPts val="3336"/>
              </a:lnSpc>
              <a:spcBef>
                <a:spcPct val="0"/>
              </a:spcBef>
            </a:pPr>
            <a:r>
              <a:rPr lang="en-US" sz="2383" i="true">
                <a:solidFill>
                  <a:srgbClr val="FFFFFF"/>
                </a:solidFill>
                <a:latin typeface="Lato Italics"/>
                <a:ea typeface="Lato Italics"/>
                <a:cs typeface="Lato Italics"/>
                <a:sym typeface="Lato Italics"/>
              </a:rPr>
              <a:t>utilisateurs </a:t>
            </a:r>
          </a:p>
          <a:p>
            <a:pPr algn="ctr">
              <a:lnSpc>
                <a:spcPts val="3336"/>
              </a:lnSpc>
              <a:spcBef>
                <a:spcPct val="0"/>
              </a:spcBef>
            </a:pPr>
            <a:r>
              <a:rPr lang="en-US" b="true" sz="2383" i="true">
                <a:solidFill>
                  <a:srgbClr val="FFFFFF"/>
                </a:solidFill>
                <a:latin typeface="Lato Bold Italics"/>
                <a:ea typeface="Lato Bold Italics"/>
                <a:cs typeface="Lato Bold Italics"/>
                <a:sym typeface="Lato Bold Italics"/>
              </a:rPr>
              <a:t>○  GET/user/:id: </a:t>
            </a:r>
            <a:r>
              <a:rPr lang="en-US" sz="2383" i="true">
                <a:solidFill>
                  <a:srgbClr val="FFFFFF"/>
                </a:solidFill>
                <a:latin typeface="Lato Italics"/>
                <a:ea typeface="Lato Italics"/>
                <a:cs typeface="Lato Italics"/>
                <a:sym typeface="Lato Italics"/>
              </a:rPr>
              <a:t>Permet à un utilisateur de voir son propre profil </a:t>
            </a:r>
          </a:p>
          <a:p>
            <a:pPr algn="ctr">
              <a:lnSpc>
                <a:spcPts val="3336"/>
              </a:lnSpc>
              <a:spcBef>
                <a:spcPct val="0"/>
              </a:spcBef>
            </a:pPr>
            <a:r>
              <a:rPr lang="en-US" b="true" sz="2383" i="true">
                <a:solidFill>
                  <a:srgbClr val="FFFFFF"/>
                </a:solidFill>
                <a:latin typeface="Lato Bold Italics"/>
                <a:ea typeface="Lato Bold Italics"/>
                <a:cs typeface="Lato Bold Italics"/>
                <a:sym typeface="Lato Bold Italics"/>
              </a:rPr>
              <a:t>○ PUT/user/:id: </a:t>
            </a:r>
            <a:r>
              <a:rPr lang="en-US" sz="2383" i="true">
                <a:solidFill>
                  <a:srgbClr val="FFFFFF"/>
                </a:solidFill>
                <a:latin typeface="Lato Italics"/>
                <a:ea typeface="Lato Italics"/>
                <a:cs typeface="Lato Italics"/>
                <a:sym typeface="Lato Italics"/>
              </a:rPr>
              <a:t>Permet à un utilisateur de mettre à jour son profil ou à un administrateur de </a:t>
            </a:r>
          </a:p>
          <a:p>
            <a:pPr algn="ctr">
              <a:lnSpc>
                <a:spcPts val="3336"/>
              </a:lnSpc>
              <a:spcBef>
                <a:spcPct val="0"/>
              </a:spcBef>
            </a:pPr>
            <a:r>
              <a:rPr lang="en-US" sz="2383" i="true">
                <a:solidFill>
                  <a:srgbClr val="FFFFFF"/>
                </a:solidFill>
                <a:latin typeface="Lato Italics"/>
                <a:ea typeface="Lato Italics"/>
                <a:cs typeface="Lato Italics"/>
                <a:sym typeface="Lato Italics"/>
              </a:rPr>
              <a:t>modifier celui de n'importe quel utilisateur</a:t>
            </a:r>
          </a:p>
          <a:p>
            <a:pPr algn="ctr">
              <a:lnSpc>
                <a:spcPts val="3336"/>
              </a:lnSpc>
              <a:spcBef>
                <a:spcPct val="0"/>
              </a:spcBef>
            </a:pPr>
            <a:r>
              <a:rPr lang="en-US" b="true" sz="2383" i="true">
                <a:solidFill>
                  <a:srgbClr val="FFFFFF"/>
                </a:solidFill>
                <a:latin typeface="Lato Bold Italics"/>
                <a:ea typeface="Lato Bold Italics"/>
                <a:cs typeface="Lato Bold Italics"/>
                <a:sym typeface="Lato Bold Italics"/>
              </a:rPr>
              <a:t>○ DELETE/user/:id: </a:t>
            </a:r>
            <a:r>
              <a:rPr lang="en-US" sz="2383" i="true">
                <a:solidFill>
                  <a:srgbClr val="FFFFFF"/>
                </a:solidFill>
                <a:latin typeface="Lato Italics"/>
                <a:ea typeface="Lato Italics"/>
                <a:cs typeface="Lato Italics"/>
                <a:sym typeface="Lato Italics"/>
              </a:rPr>
              <a:t>Permet à un utilisateur de supprimer son propre compte ou à un </a:t>
            </a:r>
          </a:p>
          <a:p>
            <a:pPr algn="ctr">
              <a:lnSpc>
                <a:spcPts val="3336"/>
              </a:lnSpc>
              <a:spcBef>
                <a:spcPct val="0"/>
              </a:spcBef>
            </a:pPr>
            <a:r>
              <a:rPr lang="en-US" sz="2383" i="true">
                <a:solidFill>
                  <a:srgbClr val="FFFFFF"/>
                </a:solidFill>
                <a:latin typeface="Lato Italics"/>
                <a:ea typeface="Lato Italics"/>
                <a:cs typeface="Lato Italics"/>
                <a:sym typeface="Lato Italics"/>
              </a:rPr>
              <a:t>administrateur de supprimer le compte de n'importe quel utilisateur. </a:t>
            </a:r>
          </a:p>
        </p:txBody>
      </p:sp>
      <p:sp>
        <p:nvSpPr>
          <p:cNvPr name="TextBox 5" id="5"/>
          <p:cNvSpPr txBox="true"/>
          <p:nvPr/>
        </p:nvSpPr>
        <p:spPr>
          <a:xfrm rot="0">
            <a:off x="194949" y="7841353"/>
            <a:ext cx="9629299" cy="2101052"/>
          </a:xfrm>
          <a:prstGeom prst="rect">
            <a:avLst/>
          </a:prstGeom>
        </p:spPr>
        <p:txBody>
          <a:bodyPr anchor="t" rtlCol="false" tIns="0" lIns="0" bIns="0" rIns="0">
            <a:spAutoFit/>
          </a:bodyPr>
          <a:lstStyle/>
          <a:p>
            <a:pPr algn="ctr">
              <a:lnSpc>
                <a:spcPts val="2843"/>
              </a:lnSpc>
              <a:spcBef>
                <a:spcPct val="0"/>
              </a:spcBef>
            </a:pPr>
            <a:r>
              <a:rPr lang="en-US" b="true" sz="2031" i="true">
                <a:solidFill>
                  <a:srgbClr val="FFFFFF"/>
                </a:solidFill>
                <a:latin typeface="Lato Bold Italics"/>
                <a:ea typeface="Lato Bold Italics"/>
                <a:cs typeface="Lato Bold Italics"/>
                <a:sym typeface="Lato Bold Italics"/>
              </a:rPr>
              <a:t>Mécanismes de sécurité : </a:t>
            </a:r>
          </a:p>
          <a:p>
            <a:pPr algn="ctr">
              <a:lnSpc>
                <a:spcPts val="2843"/>
              </a:lnSpc>
              <a:spcBef>
                <a:spcPct val="0"/>
              </a:spcBef>
            </a:pPr>
          </a:p>
          <a:p>
            <a:pPr algn="ctr">
              <a:lnSpc>
                <a:spcPts val="2843"/>
              </a:lnSpc>
              <a:spcBef>
                <a:spcPct val="0"/>
              </a:spcBef>
            </a:pPr>
            <a:r>
              <a:rPr lang="en-US" sz="2031" i="true">
                <a:solidFill>
                  <a:srgbClr val="FFFFFF"/>
                </a:solidFill>
                <a:latin typeface="Lato Italics"/>
                <a:ea typeface="Lato Italics"/>
                <a:cs typeface="Lato Italics"/>
                <a:sym typeface="Lato Italics"/>
              </a:rPr>
              <a:t>● Utilisation de auth pour authentifier les utilisateurs via JWT. </a:t>
            </a:r>
          </a:p>
          <a:p>
            <a:pPr algn="ctr">
              <a:lnSpc>
                <a:spcPts val="2843"/>
              </a:lnSpc>
              <a:spcBef>
                <a:spcPct val="0"/>
              </a:spcBef>
            </a:pPr>
            <a:r>
              <a:rPr lang="en-US" sz="2031" i="true">
                <a:solidFill>
                  <a:srgbClr val="FFFFFF"/>
                </a:solidFill>
                <a:latin typeface="Lato Italics"/>
                <a:ea typeface="Lato Italics"/>
                <a:cs typeface="Lato Italics"/>
                <a:sym typeface="Lato Italics"/>
              </a:rPr>
              <a:t>● Utilisation de authorizeRoles pour restreindre l'accès en fonction des rôles (ex. admin ou </a:t>
            </a:r>
          </a:p>
          <a:p>
            <a:pPr algn="ctr">
              <a:lnSpc>
                <a:spcPts val="2843"/>
              </a:lnSpc>
              <a:spcBef>
                <a:spcPct val="0"/>
              </a:spcBef>
            </a:pPr>
            <a:r>
              <a:rPr lang="en-US" sz="2031" i="true">
                <a:solidFill>
                  <a:srgbClr val="FFFFFF"/>
                </a:solidFill>
                <a:latin typeface="Lato Italics"/>
                <a:ea typeface="Lato Italics"/>
                <a:cs typeface="Lato Italics"/>
                <a:sym typeface="Lato Italics"/>
              </a:rPr>
              <a:t>user). </a:t>
            </a:r>
          </a:p>
          <a:p>
            <a:pPr algn="ctr">
              <a:lnSpc>
                <a:spcPts val="2843"/>
              </a:lnSpc>
              <a:spcBef>
                <a:spcPct val="0"/>
              </a:spcBef>
            </a:pPr>
            <a:r>
              <a:rPr lang="en-US" sz="2031" i="true">
                <a:solidFill>
                  <a:srgbClr val="FFFFFF"/>
                </a:solidFill>
                <a:latin typeface="Lato Italics"/>
                <a:ea typeface="Lato Italics"/>
                <a:cs typeface="Lato Italics"/>
                <a:sym typeface="Lato Italics"/>
              </a:rPr>
              <a:t>● Vérification des droits de propriété avec verifyOwnership </a:t>
            </a:r>
          </a:p>
        </p:txBody>
      </p:sp>
      <p:sp>
        <p:nvSpPr>
          <p:cNvPr name="Freeform 6" id="6"/>
          <p:cNvSpPr/>
          <p:nvPr/>
        </p:nvSpPr>
        <p:spPr>
          <a:xfrm flipH="false" flipV="false" rot="0">
            <a:off x="16362880" y="465445"/>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1792" y="1309018"/>
            <a:ext cx="6273365" cy="8977982"/>
          </a:xfrm>
          <a:custGeom>
            <a:avLst/>
            <a:gdLst/>
            <a:ahLst/>
            <a:cxnLst/>
            <a:rect r="r" b="b" t="t" l="l"/>
            <a:pathLst>
              <a:path h="8977982" w="6273365">
                <a:moveTo>
                  <a:pt x="0" y="0"/>
                </a:moveTo>
                <a:lnTo>
                  <a:pt x="6273365" y="0"/>
                </a:lnTo>
                <a:lnTo>
                  <a:pt x="6273365" y="8977982"/>
                </a:lnTo>
                <a:lnTo>
                  <a:pt x="0" y="8977982"/>
                </a:lnTo>
                <a:lnTo>
                  <a:pt x="0" y="0"/>
                </a:lnTo>
                <a:close/>
              </a:path>
            </a:pathLst>
          </a:custGeom>
          <a:blipFill>
            <a:blip r:embed="rId2"/>
            <a:stretch>
              <a:fillRect l="0" t="0" r="0" b="0"/>
            </a:stretch>
          </a:blipFill>
        </p:spPr>
      </p:sp>
      <p:sp>
        <p:nvSpPr>
          <p:cNvPr name="TextBox 3" id="3"/>
          <p:cNvSpPr txBox="true"/>
          <p:nvPr/>
        </p:nvSpPr>
        <p:spPr>
          <a:xfrm rot="0">
            <a:off x="7066076" y="212459"/>
            <a:ext cx="10557889" cy="8563362"/>
          </a:xfrm>
          <a:prstGeom prst="rect">
            <a:avLst/>
          </a:prstGeom>
        </p:spPr>
        <p:txBody>
          <a:bodyPr anchor="t" rtlCol="false" tIns="0" lIns="0" bIns="0" rIns="0">
            <a:spAutoFit/>
          </a:bodyPr>
          <a:lstStyle/>
          <a:p>
            <a:pPr algn="ctr">
              <a:lnSpc>
                <a:spcPts val="3760"/>
              </a:lnSpc>
              <a:spcBef>
                <a:spcPct val="0"/>
              </a:spcBef>
            </a:pPr>
            <a:r>
              <a:rPr lang="en-US" b="true" sz="2685" i="true">
                <a:solidFill>
                  <a:srgbClr val="FFFFFF"/>
                </a:solidFill>
                <a:latin typeface="Lato Bold Italics"/>
                <a:ea typeface="Lato Bold Italics"/>
                <a:cs typeface="Lato Bold Italics"/>
                <a:sym typeface="Lato Bold Italics"/>
              </a:rPr>
              <a:t> ○ POST/post:</a:t>
            </a:r>
          </a:p>
          <a:p>
            <a:pPr algn="ctr">
              <a:lnSpc>
                <a:spcPts val="3760"/>
              </a:lnSpc>
              <a:spcBef>
                <a:spcPct val="0"/>
              </a:spcBef>
            </a:pPr>
            <a:r>
              <a:rPr lang="en-US" sz="2685" i="true">
                <a:solidFill>
                  <a:srgbClr val="FFFFFF"/>
                </a:solidFill>
                <a:latin typeface="Lato Italics"/>
                <a:ea typeface="Lato Italics"/>
                <a:cs typeface="Lato Italics"/>
                <a:sym typeface="Lato Italics"/>
              </a:rPr>
              <a:t>Crée un </a:t>
            </a:r>
          </a:p>
          <a:p>
            <a:pPr algn="ctr">
              <a:lnSpc>
                <a:spcPts val="3760"/>
              </a:lnSpc>
              <a:spcBef>
                <a:spcPct val="0"/>
              </a:spcBef>
            </a:pPr>
            <a:r>
              <a:rPr lang="en-US" sz="2685" i="true">
                <a:solidFill>
                  <a:srgbClr val="FFFFFF"/>
                </a:solidFill>
                <a:latin typeface="Lato Italics"/>
                <a:ea typeface="Lato Italics"/>
                <a:cs typeface="Lato Italics"/>
                <a:sym typeface="Lato Italics"/>
              </a:rPr>
              <a:t>nouveau post. L'utilisateur doit être authentifié (auth) et disposer des </a:t>
            </a:r>
          </a:p>
          <a:p>
            <a:pPr algn="ctr">
              <a:lnSpc>
                <a:spcPts val="3760"/>
              </a:lnSpc>
              <a:spcBef>
                <a:spcPct val="0"/>
              </a:spcBef>
            </a:pPr>
            <a:r>
              <a:rPr lang="en-US" sz="2685" i="true">
                <a:solidFill>
                  <a:srgbClr val="FFFFFF"/>
                </a:solidFill>
                <a:latin typeface="Lato Italics"/>
                <a:ea typeface="Lato Italics"/>
                <a:cs typeface="Lato Italics"/>
                <a:sym typeface="Lato Italics"/>
              </a:rPr>
              <a:t>rôles adéquats. Un middleware gère également l'upload d'image avec Multer. </a:t>
            </a:r>
          </a:p>
          <a:p>
            <a:pPr algn="ctr">
              <a:lnSpc>
                <a:spcPts val="3760"/>
              </a:lnSpc>
              <a:spcBef>
                <a:spcPct val="0"/>
              </a:spcBef>
            </a:pPr>
            <a:r>
              <a:rPr lang="en-US" b="true" sz="2685" i="true">
                <a:solidFill>
                  <a:srgbClr val="FFFFFF"/>
                </a:solidFill>
                <a:latin typeface="Lato Bold Italics"/>
                <a:ea typeface="Lato Bold Italics"/>
                <a:cs typeface="Lato Bold Italics"/>
                <a:sym typeface="Lato Bold Italics"/>
              </a:rPr>
              <a:t> ○ GET/all/posts: </a:t>
            </a:r>
          </a:p>
          <a:p>
            <a:pPr algn="ctr">
              <a:lnSpc>
                <a:spcPts val="3760"/>
              </a:lnSpc>
              <a:spcBef>
                <a:spcPct val="0"/>
              </a:spcBef>
            </a:pPr>
            <a:r>
              <a:rPr lang="en-US" sz="2685" i="true">
                <a:solidFill>
                  <a:srgbClr val="FFFFFF"/>
                </a:solidFill>
                <a:latin typeface="Lato Italics"/>
                <a:ea typeface="Lato Italics"/>
                <a:cs typeface="Lato Italics"/>
                <a:sym typeface="Lato Italics"/>
              </a:rPr>
              <a:t>Récupère tous les posts disponibles pour tous les utilisateurs. </a:t>
            </a:r>
          </a:p>
          <a:p>
            <a:pPr algn="ctr">
              <a:lnSpc>
                <a:spcPts val="3760"/>
              </a:lnSpc>
              <a:spcBef>
                <a:spcPct val="0"/>
              </a:spcBef>
            </a:pPr>
            <a:r>
              <a:rPr lang="en-US" b="true" sz="2685" i="true">
                <a:solidFill>
                  <a:srgbClr val="FFFFFF"/>
                </a:solidFill>
                <a:latin typeface="Lato Bold Italics"/>
                <a:ea typeface="Lato Bold Italics"/>
                <a:cs typeface="Lato Bold Italics"/>
                <a:sym typeface="Lato Bold Italics"/>
              </a:rPr>
              <a:t>○ GET/post/:id: </a:t>
            </a:r>
          </a:p>
          <a:p>
            <a:pPr algn="ctr">
              <a:lnSpc>
                <a:spcPts val="3760"/>
              </a:lnSpc>
              <a:spcBef>
                <a:spcPct val="0"/>
              </a:spcBef>
            </a:pPr>
            <a:r>
              <a:rPr lang="en-US" sz="2685" i="true">
                <a:solidFill>
                  <a:srgbClr val="FFFFFF"/>
                </a:solidFill>
                <a:latin typeface="Lato Italics"/>
                <a:ea typeface="Lato Italics"/>
                <a:cs typeface="Lato Italics"/>
                <a:sym typeface="Lato Italics"/>
              </a:rPr>
              <a:t>Permet de consulter un post </a:t>
            </a:r>
          </a:p>
          <a:p>
            <a:pPr algn="ctr">
              <a:lnSpc>
                <a:spcPts val="3760"/>
              </a:lnSpc>
              <a:spcBef>
                <a:spcPct val="0"/>
              </a:spcBef>
            </a:pPr>
            <a:r>
              <a:rPr lang="en-US" sz="2685" i="true">
                <a:solidFill>
                  <a:srgbClr val="FFFFFF"/>
                </a:solidFill>
                <a:latin typeface="Lato Italics"/>
                <a:ea typeface="Lato Italics"/>
                <a:cs typeface="Lato Italics"/>
                <a:sym typeface="Lato Italics"/>
              </a:rPr>
              <a:t>spécifique par son ID (authentification requise). </a:t>
            </a:r>
          </a:p>
          <a:p>
            <a:pPr algn="ctr">
              <a:lnSpc>
                <a:spcPts val="3760"/>
              </a:lnSpc>
              <a:spcBef>
                <a:spcPct val="0"/>
              </a:spcBef>
            </a:pPr>
            <a:r>
              <a:rPr lang="en-US" b="true" sz="2685" i="true">
                <a:solidFill>
                  <a:srgbClr val="FFFFFF"/>
                </a:solidFill>
                <a:latin typeface="Lato Bold Italics"/>
                <a:ea typeface="Lato Bold Italics"/>
                <a:cs typeface="Lato Bold Italics"/>
                <a:sym typeface="Lato Bold Italics"/>
              </a:rPr>
              <a:t> ○ PUT /put/post/:id </a:t>
            </a:r>
          </a:p>
          <a:p>
            <a:pPr algn="ctr">
              <a:lnSpc>
                <a:spcPts val="3760"/>
              </a:lnSpc>
              <a:spcBef>
                <a:spcPct val="0"/>
              </a:spcBef>
            </a:pPr>
            <a:r>
              <a:rPr lang="en-US" sz="2685" i="true">
                <a:solidFill>
                  <a:srgbClr val="FFFFFF"/>
                </a:solidFill>
                <a:latin typeface="Lato Italics"/>
                <a:ea typeface="Lato Italics"/>
                <a:cs typeface="Lato Italics"/>
                <a:sym typeface="Lato Italics"/>
              </a:rPr>
              <a:t>Permet de mettre à jour un post. Vérifie que l'utilisateur est le propriétaire du post ou qu'il dispose des droits d'administration. </a:t>
            </a:r>
          </a:p>
          <a:p>
            <a:pPr algn="ctr">
              <a:lnSpc>
                <a:spcPts val="3760"/>
              </a:lnSpc>
              <a:spcBef>
                <a:spcPct val="0"/>
              </a:spcBef>
            </a:pPr>
            <a:r>
              <a:rPr lang="en-US" b="true" sz="2685" i="true">
                <a:solidFill>
                  <a:srgbClr val="FFFFFF"/>
                </a:solidFill>
                <a:latin typeface="Lato Bold Italics"/>
                <a:ea typeface="Lato Bold Italics"/>
                <a:cs typeface="Lato Bold Italics"/>
                <a:sym typeface="Lato Bold Italics"/>
              </a:rPr>
              <a:t>○ DELETE/delete/</a:t>
            </a:r>
            <a:r>
              <a:rPr lang="en-US" sz="2685" i="true">
                <a:solidFill>
                  <a:srgbClr val="FFFFFF"/>
                </a:solidFill>
                <a:latin typeface="Lato Italics"/>
                <a:ea typeface="Lato Italics"/>
                <a:cs typeface="Lato Italics"/>
                <a:sym typeface="Lato Italics"/>
              </a:rPr>
              <a:t>post/:id: </a:t>
            </a:r>
          </a:p>
          <a:p>
            <a:pPr algn="ctr">
              <a:lnSpc>
                <a:spcPts val="3760"/>
              </a:lnSpc>
              <a:spcBef>
                <a:spcPct val="0"/>
              </a:spcBef>
            </a:pPr>
            <a:r>
              <a:rPr lang="en-US" sz="2685" i="true">
                <a:solidFill>
                  <a:srgbClr val="FFFFFF"/>
                </a:solidFill>
                <a:latin typeface="Lato Italics"/>
                <a:ea typeface="Lato Italics"/>
                <a:cs typeface="Lato Italics"/>
                <a:sym typeface="Lato Italics"/>
              </a:rPr>
              <a:t>Supprime un post après avoir vérifié si l'utilisateur est </a:t>
            </a:r>
          </a:p>
          <a:p>
            <a:pPr algn="ctr">
              <a:lnSpc>
                <a:spcPts val="3760"/>
              </a:lnSpc>
              <a:spcBef>
                <a:spcPct val="0"/>
              </a:spcBef>
            </a:pPr>
            <a:r>
              <a:rPr lang="en-US" sz="2685" i="true">
                <a:solidFill>
                  <a:srgbClr val="FFFFFF"/>
                </a:solidFill>
                <a:latin typeface="Lato Italics"/>
                <a:ea typeface="Lato Italics"/>
                <a:cs typeface="Lato Italics"/>
                <a:sym typeface="Lato Italics"/>
              </a:rPr>
              <a:t>propriétaire ou administrateur. </a:t>
            </a:r>
          </a:p>
          <a:p>
            <a:pPr algn="ctr">
              <a:lnSpc>
                <a:spcPts val="3760"/>
              </a:lnSpc>
              <a:spcBef>
                <a:spcPct val="0"/>
              </a:spcBef>
            </a:pPr>
          </a:p>
          <a:p>
            <a:pPr algn="ctr">
              <a:lnSpc>
                <a:spcPts val="3760"/>
              </a:lnSpc>
              <a:spcBef>
                <a:spcPct val="0"/>
              </a:spcBef>
            </a:pPr>
          </a:p>
        </p:txBody>
      </p:sp>
      <p:sp>
        <p:nvSpPr>
          <p:cNvPr name="TextBox 4" id="4"/>
          <p:cNvSpPr txBox="true"/>
          <p:nvPr/>
        </p:nvSpPr>
        <p:spPr>
          <a:xfrm rot="0">
            <a:off x="6734058" y="8455746"/>
            <a:ext cx="11221924" cy="15265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Mécanismes de sécurité : </a:t>
            </a:r>
          </a:p>
          <a:p>
            <a:pPr algn="ctr">
              <a:lnSpc>
                <a:spcPts val="4059"/>
              </a:lnSpc>
              <a:spcBef>
                <a:spcPct val="0"/>
              </a:spcBef>
            </a:pPr>
            <a:r>
              <a:rPr lang="en-US" sz="2899" i="true">
                <a:solidFill>
                  <a:srgbClr val="FFFFFF"/>
                </a:solidFill>
                <a:latin typeface="Lato Italics"/>
                <a:ea typeface="Lato Italics"/>
                <a:cs typeface="Lato Italics"/>
                <a:sym typeface="Lato Italics"/>
              </a:rPr>
              <a:t>● Les utilisateurs doivent être authentifiés et leurs droits sont vérifiés avec authorizeRoles ou via la comparaison avec l'auteur du post.</a:t>
            </a:r>
            <a:r>
              <a:rPr lang="en-US" b="true" sz="2899" i="true">
                <a:solidFill>
                  <a:srgbClr val="FFFFFF"/>
                </a:solidFill>
                <a:latin typeface="Lato Bold Italics"/>
                <a:ea typeface="Lato Bold Italics"/>
                <a:cs typeface="Lato Bold Italics"/>
                <a:sym typeface="Lato Bold Italics"/>
              </a:rPr>
              <a:t> </a:t>
            </a:r>
          </a:p>
        </p:txBody>
      </p:sp>
      <p:sp>
        <p:nvSpPr>
          <p:cNvPr name="TextBox 5" id="5"/>
          <p:cNvSpPr txBox="true"/>
          <p:nvPr/>
        </p:nvSpPr>
        <p:spPr>
          <a:xfrm rot="0">
            <a:off x="725056" y="296827"/>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1.2  </a:t>
            </a:r>
            <a:r>
              <a:rPr lang="en-US" b="true" sz="2899" i="true">
                <a:solidFill>
                  <a:srgbClr val="7A2BE1"/>
                </a:solidFill>
                <a:latin typeface="Lato Bold Italics"/>
                <a:ea typeface="Lato Bold Italics"/>
                <a:cs typeface="Lato Bold Italics"/>
                <a:sym typeface="Lato Bold Italics"/>
              </a:rPr>
              <a:t>Route Post</a:t>
            </a:r>
          </a:p>
          <a:p>
            <a:pPr algn="ctr">
              <a:lnSpc>
                <a:spcPts val="4059"/>
              </a:lnSpc>
              <a:spcBef>
                <a:spcPct val="0"/>
              </a:spcBef>
            </a:pPr>
          </a:p>
        </p:txBody>
      </p:sp>
      <p:sp>
        <p:nvSpPr>
          <p:cNvPr name="Freeform 6" id="6"/>
          <p:cNvSpPr/>
          <p:nvPr/>
        </p:nvSpPr>
        <p:spPr>
          <a:xfrm flipH="false" flipV="false" rot="0">
            <a:off x="17059562" y="7616476"/>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506220"/>
            <a:ext cx="9144000" cy="5452110"/>
          </a:xfrm>
          <a:custGeom>
            <a:avLst/>
            <a:gdLst/>
            <a:ahLst/>
            <a:cxnLst/>
            <a:rect r="r" b="b" t="t" l="l"/>
            <a:pathLst>
              <a:path h="5452110" w="9144000">
                <a:moveTo>
                  <a:pt x="0" y="0"/>
                </a:moveTo>
                <a:lnTo>
                  <a:pt x="9144000" y="0"/>
                </a:lnTo>
                <a:lnTo>
                  <a:pt x="9144000" y="5452110"/>
                </a:lnTo>
                <a:lnTo>
                  <a:pt x="0" y="5452110"/>
                </a:lnTo>
                <a:lnTo>
                  <a:pt x="0" y="0"/>
                </a:lnTo>
                <a:close/>
              </a:path>
            </a:pathLst>
          </a:custGeom>
          <a:blipFill>
            <a:blip r:embed="rId2"/>
            <a:stretch>
              <a:fillRect l="0" t="0" r="0" b="0"/>
            </a:stretch>
          </a:blipFill>
        </p:spPr>
      </p:sp>
      <p:sp>
        <p:nvSpPr>
          <p:cNvPr name="TextBox 3" id="3"/>
          <p:cNvSpPr txBox="true"/>
          <p:nvPr/>
        </p:nvSpPr>
        <p:spPr>
          <a:xfrm rot="0">
            <a:off x="712032" y="494030"/>
            <a:ext cx="4065452" cy="10121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1.3  </a:t>
            </a:r>
            <a:r>
              <a:rPr lang="en-US" b="true" sz="2899" i="true">
                <a:solidFill>
                  <a:srgbClr val="7A2BE1"/>
                </a:solidFill>
                <a:latin typeface="Lato Bold Italics"/>
                <a:ea typeface="Lato Bold Italics"/>
                <a:cs typeface="Lato Bold Italics"/>
                <a:sym typeface="Lato Bold Italics"/>
              </a:rPr>
              <a:t>Route Comment</a:t>
            </a:r>
          </a:p>
          <a:p>
            <a:pPr algn="ctr">
              <a:lnSpc>
                <a:spcPts val="4059"/>
              </a:lnSpc>
              <a:spcBef>
                <a:spcPct val="0"/>
              </a:spcBef>
            </a:pPr>
          </a:p>
        </p:txBody>
      </p:sp>
      <p:sp>
        <p:nvSpPr>
          <p:cNvPr name="TextBox 4" id="4"/>
          <p:cNvSpPr txBox="true"/>
          <p:nvPr/>
        </p:nvSpPr>
        <p:spPr>
          <a:xfrm rot="0">
            <a:off x="9144000" y="494030"/>
            <a:ext cx="9144000" cy="9241791"/>
          </a:xfrm>
          <a:prstGeom prst="rect">
            <a:avLst/>
          </a:prstGeom>
        </p:spPr>
        <p:txBody>
          <a:bodyPr anchor="t" rtlCol="false" tIns="0" lIns="0" bIns="0" rIns="0">
            <a:spAutoFit/>
          </a:bodyPr>
          <a:lstStyle/>
          <a:p>
            <a:pPr algn="ctr">
              <a:lnSpc>
                <a:spcPts val="4059"/>
              </a:lnSpc>
            </a:pPr>
            <a:r>
              <a:rPr lang="en-US" b="true" sz="2899" i="true">
                <a:solidFill>
                  <a:srgbClr val="FFFFFF"/>
                </a:solidFill>
                <a:latin typeface="Lato Bold Italics"/>
                <a:ea typeface="Lato Bold Italics"/>
                <a:cs typeface="Lato Bold Italics"/>
                <a:sym typeface="Lato Bold Italics"/>
              </a:rPr>
              <a:t>○ POST </a:t>
            </a:r>
          </a:p>
          <a:p>
            <a:pPr algn="ctr">
              <a:lnSpc>
                <a:spcPts val="4059"/>
              </a:lnSpc>
            </a:pPr>
            <a:r>
              <a:rPr lang="en-US" b="true" sz="2899" i="true">
                <a:solidFill>
                  <a:srgbClr val="FFFFFF"/>
                </a:solidFill>
                <a:latin typeface="Lato Bold Italics"/>
                <a:ea typeface="Lato Bold Italics"/>
                <a:cs typeface="Lato Bold Italics"/>
                <a:sym typeface="Lato Bold Italics"/>
              </a:rPr>
              <a:t>/create/:postId/comment : </a:t>
            </a:r>
          </a:p>
          <a:p>
            <a:pPr algn="ctr">
              <a:lnSpc>
                <a:spcPts val="4059"/>
              </a:lnSpc>
            </a:pPr>
            <a:r>
              <a:rPr lang="en-US" sz="2899" i="true">
                <a:solidFill>
                  <a:srgbClr val="FFFFFF"/>
                </a:solidFill>
                <a:latin typeface="Lato Italics"/>
                <a:ea typeface="Lato Italics"/>
                <a:cs typeface="Lato Italics"/>
                <a:sym typeface="Lato Italics"/>
              </a:rPr>
              <a:t>Permet à un utilisateur authentifié d'ajouter un commentaire à un post existant. </a:t>
            </a:r>
          </a:p>
          <a:p>
            <a:pPr algn="ctr">
              <a:lnSpc>
                <a:spcPts val="4059"/>
              </a:lnSpc>
            </a:pPr>
            <a:r>
              <a:rPr lang="en-US" b="true" sz="2899" i="true">
                <a:solidFill>
                  <a:srgbClr val="FFFFFF"/>
                </a:solidFill>
                <a:latin typeface="Lato Bold Italics"/>
                <a:ea typeface="Lato Bold Italics"/>
                <a:cs typeface="Lato Bold Italics"/>
                <a:sym typeface="Lato Bold Italics"/>
              </a:rPr>
              <a:t>○ GET </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/all/comments : </a:t>
            </a:r>
          </a:p>
          <a:p>
            <a:pPr algn="ctr">
              <a:lnSpc>
                <a:spcPts val="4059"/>
              </a:lnSpc>
              <a:spcBef>
                <a:spcPct val="0"/>
              </a:spcBef>
            </a:pPr>
            <a:r>
              <a:rPr lang="en-US" sz="2899" i="true">
                <a:solidFill>
                  <a:srgbClr val="FFFFFF"/>
                </a:solidFill>
                <a:latin typeface="Lato Italics"/>
                <a:ea typeface="Lato Italics"/>
                <a:cs typeface="Lato Italics"/>
                <a:sym typeface="Lato Italics"/>
              </a:rPr>
              <a:t>Récupère tous les commentaires avec les informations des utilisateurs et des posts associés. </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 GET/posts/:postId/comments:</a:t>
            </a:r>
          </a:p>
          <a:p>
            <a:pPr algn="ctr">
              <a:lnSpc>
                <a:spcPts val="4059"/>
              </a:lnSpc>
              <a:spcBef>
                <a:spcPct val="0"/>
              </a:spcBef>
            </a:pPr>
            <a:r>
              <a:rPr lang="en-US" sz="2899" i="true">
                <a:solidFill>
                  <a:srgbClr val="FFFFFF"/>
                </a:solidFill>
                <a:latin typeface="Lato Italics"/>
                <a:ea typeface="Lato Italics"/>
                <a:cs typeface="Lato Italics"/>
                <a:sym typeface="Lato Italics"/>
              </a:rPr>
              <a:t>Récupère les commentaires spécifiques à un post, classés par date de création. </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 ○ PUT/comment/:commentId:</a:t>
            </a:r>
          </a:p>
          <a:p>
            <a:pPr algn="ctr">
              <a:lnSpc>
                <a:spcPts val="4059"/>
              </a:lnSpc>
              <a:spcBef>
                <a:spcPct val="0"/>
              </a:spcBef>
            </a:pPr>
            <a:r>
              <a:rPr lang="en-US" sz="2899" i="true">
                <a:solidFill>
                  <a:srgbClr val="FFFFFF"/>
                </a:solidFill>
                <a:latin typeface="Lato Italics"/>
                <a:ea typeface="Lato Italics"/>
                <a:cs typeface="Lato Italics"/>
                <a:sym typeface="Lato Italics"/>
              </a:rPr>
              <a:t>Permet à un utilisateur de modifier un commentaire dont il </a:t>
            </a:r>
          </a:p>
          <a:p>
            <a:pPr algn="ctr">
              <a:lnSpc>
                <a:spcPts val="4059"/>
              </a:lnSpc>
              <a:spcBef>
                <a:spcPct val="0"/>
              </a:spcBef>
            </a:pPr>
            <a:r>
              <a:rPr lang="en-US" sz="2899" i="true">
                <a:solidFill>
                  <a:srgbClr val="FFFFFF"/>
                </a:solidFill>
                <a:latin typeface="Lato Italics"/>
                <a:ea typeface="Lato Italics"/>
                <a:cs typeface="Lato Italics"/>
                <a:sym typeface="Lato Italics"/>
              </a:rPr>
              <a:t>est l'auteur ou à un administrateur d'intervenir. </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 ○ DELETE/comment/:commentId:</a:t>
            </a:r>
          </a:p>
          <a:p>
            <a:pPr algn="ctr">
              <a:lnSpc>
                <a:spcPts val="4059"/>
              </a:lnSpc>
              <a:spcBef>
                <a:spcPct val="0"/>
              </a:spcBef>
            </a:pPr>
            <a:r>
              <a:rPr lang="en-US" sz="2899" i="true">
                <a:solidFill>
                  <a:srgbClr val="FFFFFF"/>
                </a:solidFill>
                <a:latin typeface="Lato Italics"/>
                <a:ea typeface="Lato Italics"/>
                <a:cs typeface="Lato Italics"/>
                <a:sym typeface="Lato Italics"/>
              </a:rPr>
              <a:t>Supprime un commentaire.L'accès est réservé à l'auteur </a:t>
            </a:r>
          </a:p>
          <a:p>
            <a:pPr algn="ctr">
              <a:lnSpc>
                <a:spcPts val="4059"/>
              </a:lnSpc>
              <a:spcBef>
                <a:spcPct val="0"/>
              </a:spcBef>
            </a:pPr>
            <a:r>
              <a:rPr lang="en-US" sz="2899" i="true">
                <a:solidFill>
                  <a:srgbClr val="FFFFFF"/>
                </a:solidFill>
                <a:latin typeface="Lato Italics"/>
                <a:ea typeface="Lato Italics"/>
                <a:cs typeface="Lato Italics"/>
                <a:sym typeface="Lato Italics"/>
              </a:rPr>
              <a:t>ou à un administrateur. </a:t>
            </a:r>
          </a:p>
          <a:p>
            <a:pPr algn="ctr">
              <a:lnSpc>
                <a:spcPts val="4059"/>
              </a:lnSpc>
              <a:spcBef>
                <a:spcPct val="0"/>
              </a:spcBef>
            </a:pPr>
          </a:p>
        </p:txBody>
      </p:sp>
      <p:sp>
        <p:nvSpPr>
          <p:cNvPr name="TextBox 5" id="5"/>
          <p:cNvSpPr txBox="true"/>
          <p:nvPr/>
        </p:nvSpPr>
        <p:spPr>
          <a:xfrm rot="0">
            <a:off x="0" y="7135690"/>
            <a:ext cx="8465964" cy="3698451"/>
          </a:xfrm>
          <a:prstGeom prst="rect">
            <a:avLst/>
          </a:prstGeom>
        </p:spPr>
        <p:txBody>
          <a:bodyPr anchor="t" rtlCol="false" tIns="0" lIns="0" bIns="0" rIns="0">
            <a:spAutoFit/>
          </a:bodyPr>
          <a:lstStyle/>
          <a:p>
            <a:pPr algn="ctr">
              <a:lnSpc>
                <a:spcPts val="3698"/>
              </a:lnSpc>
              <a:spcBef>
                <a:spcPct val="0"/>
              </a:spcBef>
            </a:pPr>
            <a:r>
              <a:rPr lang="en-US" b="true" sz="2641" i="true">
                <a:solidFill>
                  <a:srgbClr val="FFFFFF"/>
                </a:solidFill>
                <a:latin typeface="Lato Bold Italics"/>
                <a:ea typeface="Lato Bold Italics"/>
                <a:cs typeface="Lato Bold Italics"/>
                <a:sym typeface="Lato Bold Italics"/>
              </a:rPr>
              <a:t>Mécanismes de sécurité : </a:t>
            </a:r>
          </a:p>
          <a:p>
            <a:pPr algn="ctr">
              <a:lnSpc>
                <a:spcPts val="3698"/>
              </a:lnSpc>
              <a:spcBef>
                <a:spcPct val="0"/>
              </a:spcBef>
            </a:pPr>
          </a:p>
          <a:p>
            <a:pPr algn="ctr">
              <a:lnSpc>
                <a:spcPts val="3698"/>
              </a:lnSpc>
              <a:spcBef>
                <a:spcPct val="0"/>
              </a:spcBef>
            </a:pPr>
            <a:r>
              <a:rPr lang="en-US" sz="2641" i="true">
                <a:solidFill>
                  <a:srgbClr val="FFFFFF"/>
                </a:solidFill>
                <a:latin typeface="Lato Italics"/>
                <a:ea typeface="Lato Italics"/>
                <a:cs typeface="Lato Italics"/>
                <a:sym typeface="Lato Italics"/>
              </a:rPr>
              <a:t>● Vérification de la propriété du commentaire avec verifyOwnership. </a:t>
            </a:r>
          </a:p>
          <a:p>
            <a:pPr algn="ctr">
              <a:lnSpc>
                <a:spcPts val="3698"/>
              </a:lnSpc>
              <a:spcBef>
                <a:spcPct val="0"/>
              </a:spcBef>
            </a:pPr>
            <a:r>
              <a:rPr lang="en-US" sz="2641" i="true">
                <a:solidFill>
                  <a:srgbClr val="FFFFFF"/>
                </a:solidFill>
                <a:latin typeface="Lato Italics"/>
                <a:ea typeface="Lato Italics"/>
                <a:cs typeface="Lato Italics"/>
                <a:sym typeface="Lato Italics"/>
              </a:rPr>
              <a:t>● Restrictions d'accès selon les rôles (utilisateur ou administrateur). </a:t>
            </a:r>
          </a:p>
          <a:p>
            <a:pPr algn="ctr">
              <a:lnSpc>
                <a:spcPts val="3698"/>
              </a:lnSpc>
              <a:spcBef>
                <a:spcPct val="0"/>
              </a:spcBef>
            </a:pPr>
          </a:p>
          <a:p>
            <a:pPr algn="ctr">
              <a:lnSpc>
                <a:spcPts val="3698"/>
              </a:lnSpc>
              <a:spcBef>
                <a:spcPct val="0"/>
              </a:spcBef>
            </a:pPr>
            <a:r>
              <a:rPr lang="en-US" b="true" sz="2641" i="true">
                <a:solidFill>
                  <a:srgbClr val="FFFFFF"/>
                </a:solidFill>
                <a:latin typeface="Lato Bold Italics"/>
                <a:ea typeface="Lato Bold Italics"/>
                <a:cs typeface="Lato Bold Italics"/>
                <a:sym typeface="Lato Bold Italics"/>
              </a:rPr>
              <a:t> </a:t>
            </a:r>
          </a:p>
        </p:txBody>
      </p:sp>
      <p:sp>
        <p:nvSpPr>
          <p:cNvPr name="Freeform 6" id="6"/>
          <p:cNvSpPr/>
          <p:nvPr/>
        </p:nvSpPr>
        <p:spPr>
          <a:xfrm flipH="false" flipV="false" rot="0">
            <a:off x="16362880" y="9008729"/>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70182" y="126049"/>
            <a:ext cx="13745171" cy="10034901"/>
          </a:xfrm>
          <a:custGeom>
            <a:avLst/>
            <a:gdLst/>
            <a:ahLst/>
            <a:cxnLst/>
            <a:rect r="r" b="b" t="t" l="l"/>
            <a:pathLst>
              <a:path h="10034901" w="13745171">
                <a:moveTo>
                  <a:pt x="0" y="0"/>
                </a:moveTo>
                <a:lnTo>
                  <a:pt x="13745171" y="0"/>
                </a:lnTo>
                <a:lnTo>
                  <a:pt x="13745171" y="10034902"/>
                </a:lnTo>
                <a:lnTo>
                  <a:pt x="0" y="10034902"/>
                </a:lnTo>
                <a:lnTo>
                  <a:pt x="0" y="0"/>
                </a:lnTo>
                <a:close/>
              </a:path>
            </a:pathLst>
          </a:custGeom>
          <a:blipFill>
            <a:blip r:embed="rId2"/>
            <a:stretch>
              <a:fillRect l="-523" t="0" r="-523" b="0"/>
            </a:stretch>
          </a:blipFill>
        </p:spPr>
      </p:sp>
      <p:grpSp>
        <p:nvGrpSpPr>
          <p:cNvPr name="Group 3" id="3"/>
          <p:cNvGrpSpPr/>
          <p:nvPr/>
        </p:nvGrpSpPr>
        <p:grpSpPr>
          <a:xfrm rot="0">
            <a:off x="1970182" y="1878929"/>
            <a:ext cx="6252114" cy="855638"/>
            <a:chOff x="0" y="0"/>
            <a:chExt cx="1646647" cy="225353"/>
          </a:xfrm>
        </p:grpSpPr>
        <p:sp>
          <p:nvSpPr>
            <p:cNvPr name="Freeform 4" id="4"/>
            <p:cNvSpPr/>
            <p:nvPr/>
          </p:nvSpPr>
          <p:spPr>
            <a:xfrm flipH="false" flipV="false" rot="0">
              <a:off x="0" y="0"/>
              <a:ext cx="1646647" cy="225353"/>
            </a:xfrm>
            <a:custGeom>
              <a:avLst/>
              <a:gdLst/>
              <a:ahLst/>
              <a:cxnLst/>
              <a:rect r="r" b="b" t="t" l="l"/>
              <a:pathLst>
                <a:path h="225353" w="1646647">
                  <a:moveTo>
                    <a:pt x="74297" y="0"/>
                  </a:moveTo>
                  <a:lnTo>
                    <a:pt x="1572350" y="0"/>
                  </a:lnTo>
                  <a:cubicBezTo>
                    <a:pt x="1592055" y="0"/>
                    <a:pt x="1610953" y="7828"/>
                    <a:pt x="1624886" y="21761"/>
                  </a:cubicBezTo>
                  <a:cubicBezTo>
                    <a:pt x="1638819" y="35695"/>
                    <a:pt x="1646647" y="54592"/>
                    <a:pt x="1646647" y="74297"/>
                  </a:cubicBezTo>
                  <a:lnTo>
                    <a:pt x="1646647" y="151056"/>
                  </a:lnTo>
                  <a:cubicBezTo>
                    <a:pt x="1646647" y="192089"/>
                    <a:pt x="1613383" y="225353"/>
                    <a:pt x="1572350" y="225353"/>
                  </a:cubicBezTo>
                  <a:lnTo>
                    <a:pt x="74297" y="225353"/>
                  </a:lnTo>
                  <a:cubicBezTo>
                    <a:pt x="54592" y="225353"/>
                    <a:pt x="35695" y="217525"/>
                    <a:pt x="21761" y="203592"/>
                  </a:cubicBezTo>
                  <a:cubicBezTo>
                    <a:pt x="7828" y="189659"/>
                    <a:pt x="0" y="170761"/>
                    <a:pt x="0" y="151056"/>
                  </a:cubicBezTo>
                  <a:lnTo>
                    <a:pt x="0" y="74297"/>
                  </a:lnTo>
                  <a:cubicBezTo>
                    <a:pt x="0" y="54592"/>
                    <a:pt x="7828" y="35695"/>
                    <a:pt x="21761" y="21761"/>
                  </a:cubicBezTo>
                  <a:cubicBezTo>
                    <a:pt x="35695" y="7828"/>
                    <a:pt x="54592" y="0"/>
                    <a:pt x="74297" y="0"/>
                  </a:cubicBezTo>
                  <a:close/>
                </a:path>
              </a:pathLst>
            </a:custGeom>
            <a:solidFill>
              <a:srgbClr val="000000"/>
            </a:solidFill>
            <a:ln w="38100" cap="rnd">
              <a:solidFill>
                <a:srgbClr val="7ED957"/>
              </a:solidFill>
              <a:prstDash val="solid"/>
              <a:round/>
            </a:ln>
          </p:spPr>
        </p:sp>
        <p:sp>
          <p:nvSpPr>
            <p:cNvPr name="TextBox 5" id="5"/>
            <p:cNvSpPr txBox="true"/>
            <p:nvPr/>
          </p:nvSpPr>
          <p:spPr>
            <a:xfrm>
              <a:off x="0" y="-38100"/>
              <a:ext cx="1646647" cy="2634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313338" y="2961640"/>
            <a:ext cx="5406418" cy="1409894"/>
            <a:chOff x="0" y="0"/>
            <a:chExt cx="1423912" cy="371330"/>
          </a:xfrm>
        </p:grpSpPr>
        <p:sp>
          <p:nvSpPr>
            <p:cNvPr name="Freeform 7" id="7"/>
            <p:cNvSpPr/>
            <p:nvPr/>
          </p:nvSpPr>
          <p:spPr>
            <a:xfrm flipH="false" flipV="false" rot="0">
              <a:off x="0" y="0"/>
              <a:ext cx="1423913" cy="371330"/>
            </a:xfrm>
            <a:custGeom>
              <a:avLst/>
              <a:gdLst/>
              <a:ahLst/>
              <a:cxnLst/>
              <a:rect r="r" b="b" t="t" l="l"/>
              <a:pathLst>
                <a:path h="371330" w="1423913">
                  <a:moveTo>
                    <a:pt x="28640" y="0"/>
                  </a:moveTo>
                  <a:lnTo>
                    <a:pt x="1395273" y="0"/>
                  </a:lnTo>
                  <a:cubicBezTo>
                    <a:pt x="1402869" y="0"/>
                    <a:pt x="1410153" y="3017"/>
                    <a:pt x="1415524" y="8388"/>
                  </a:cubicBezTo>
                  <a:cubicBezTo>
                    <a:pt x="1420895" y="13759"/>
                    <a:pt x="1423913" y="21044"/>
                    <a:pt x="1423913" y="28640"/>
                  </a:cubicBezTo>
                  <a:lnTo>
                    <a:pt x="1423913" y="342690"/>
                  </a:lnTo>
                  <a:cubicBezTo>
                    <a:pt x="1423913" y="358508"/>
                    <a:pt x="1411090" y="371330"/>
                    <a:pt x="1395273" y="371330"/>
                  </a:cubicBezTo>
                  <a:lnTo>
                    <a:pt x="28640" y="371330"/>
                  </a:lnTo>
                  <a:cubicBezTo>
                    <a:pt x="12822" y="371330"/>
                    <a:pt x="0" y="358508"/>
                    <a:pt x="0" y="342690"/>
                  </a:cubicBezTo>
                  <a:lnTo>
                    <a:pt x="0" y="28640"/>
                  </a:lnTo>
                  <a:cubicBezTo>
                    <a:pt x="0" y="12822"/>
                    <a:pt x="12822" y="0"/>
                    <a:pt x="28640" y="0"/>
                  </a:cubicBezTo>
                  <a:close/>
                </a:path>
              </a:pathLst>
            </a:custGeom>
            <a:solidFill>
              <a:srgbClr val="FBF9F1"/>
            </a:solidFill>
            <a:ln w="38100" cap="sq">
              <a:solidFill>
                <a:srgbClr val="7ED957"/>
              </a:solidFill>
              <a:prstDash val="solid"/>
              <a:miter/>
            </a:ln>
          </p:spPr>
        </p:sp>
        <p:sp>
          <p:nvSpPr>
            <p:cNvPr name="TextBox 8" id="8"/>
            <p:cNvSpPr txBox="true"/>
            <p:nvPr/>
          </p:nvSpPr>
          <p:spPr>
            <a:xfrm>
              <a:off x="0" y="-38100"/>
              <a:ext cx="1423912" cy="40943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887424" y="3068392"/>
            <a:ext cx="1049409" cy="1168873"/>
          </a:xfrm>
          <a:custGeom>
            <a:avLst/>
            <a:gdLst/>
            <a:ahLst/>
            <a:cxnLst/>
            <a:rect r="r" b="b" t="t" l="l"/>
            <a:pathLst>
              <a:path h="1168873" w="1049409">
                <a:moveTo>
                  <a:pt x="0" y="0"/>
                </a:moveTo>
                <a:lnTo>
                  <a:pt x="1049409" y="0"/>
                </a:lnTo>
                <a:lnTo>
                  <a:pt x="1049409" y="1168873"/>
                </a:lnTo>
                <a:lnTo>
                  <a:pt x="0" y="1168873"/>
                </a:lnTo>
                <a:lnTo>
                  <a:pt x="0" y="0"/>
                </a:lnTo>
                <a:close/>
              </a:path>
            </a:pathLst>
          </a:custGeom>
          <a:blipFill>
            <a:blip r:embed="rId3"/>
            <a:stretch>
              <a:fillRect l="0" t="0" r="0" b="0"/>
            </a:stretch>
          </a:blipFill>
        </p:spPr>
      </p:sp>
      <p:sp>
        <p:nvSpPr>
          <p:cNvPr name="Freeform 10" id="10"/>
          <p:cNvSpPr/>
          <p:nvPr/>
        </p:nvSpPr>
        <p:spPr>
          <a:xfrm flipH="false" flipV="false" rot="0">
            <a:off x="4870283" y="2273998"/>
            <a:ext cx="2719679" cy="2719679"/>
          </a:xfrm>
          <a:custGeom>
            <a:avLst/>
            <a:gdLst/>
            <a:ahLst/>
            <a:cxnLst/>
            <a:rect r="r" b="b" t="t" l="l"/>
            <a:pathLst>
              <a:path h="2719679" w="2719679">
                <a:moveTo>
                  <a:pt x="0" y="0"/>
                </a:moveTo>
                <a:lnTo>
                  <a:pt x="2719679" y="0"/>
                </a:lnTo>
                <a:lnTo>
                  <a:pt x="2719679" y="2719679"/>
                </a:lnTo>
                <a:lnTo>
                  <a:pt x="0" y="2719679"/>
                </a:lnTo>
                <a:lnTo>
                  <a:pt x="0" y="0"/>
                </a:lnTo>
                <a:close/>
              </a:path>
            </a:pathLst>
          </a:custGeom>
          <a:blipFill>
            <a:blip r:embed="rId4"/>
            <a:stretch>
              <a:fillRect l="0" t="0" r="0" b="0"/>
            </a:stretch>
          </a:blipFill>
        </p:spPr>
      </p:sp>
      <p:grpSp>
        <p:nvGrpSpPr>
          <p:cNvPr name="Group 11" id="11"/>
          <p:cNvGrpSpPr/>
          <p:nvPr/>
        </p:nvGrpSpPr>
        <p:grpSpPr>
          <a:xfrm rot="0">
            <a:off x="9726883" y="1888973"/>
            <a:ext cx="6252114" cy="855638"/>
            <a:chOff x="0" y="0"/>
            <a:chExt cx="1646647" cy="225353"/>
          </a:xfrm>
        </p:grpSpPr>
        <p:sp>
          <p:nvSpPr>
            <p:cNvPr name="Freeform 12" id="12"/>
            <p:cNvSpPr/>
            <p:nvPr/>
          </p:nvSpPr>
          <p:spPr>
            <a:xfrm flipH="false" flipV="false" rot="0">
              <a:off x="0" y="0"/>
              <a:ext cx="1646647" cy="225353"/>
            </a:xfrm>
            <a:custGeom>
              <a:avLst/>
              <a:gdLst/>
              <a:ahLst/>
              <a:cxnLst/>
              <a:rect r="r" b="b" t="t" l="l"/>
              <a:pathLst>
                <a:path h="225353" w="1646647">
                  <a:moveTo>
                    <a:pt x="74297" y="0"/>
                  </a:moveTo>
                  <a:lnTo>
                    <a:pt x="1572350" y="0"/>
                  </a:lnTo>
                  <a:cubicBezTo>
                    <a:pt x="1592055" y="0"/>
                    <a:pt x="1610953" y="7828"/>
                    <a:pt x="1624886" y="21761"/>
                  </a:cubicBezTo>
                  <a:cubicBezTo>
                    <a:pt x="1638819" y="35695"/>
                    <a:pt x="1646647" y="54592"/>
                    <a:pt x="1646647" y="74297"/>
                  </a:cubicBezTo>
                  <a:lnTo>
                    <a:pt x="1646647" y="151056"/>
                  </a:lnTo>
                  <a:cubicBezTo>
                    <a:pt x="1646647" y="192089"/>
                    <a:pt x="1613383" y="225353"/>
                    <a:pt x="1572350" y="225353"/>
                  </a:cubicBezTo>
                  <a:lnTo>
                    <a:pt x="74297" y="225353"/>
                  </a:lnTo>
                  <a:cubicBezTo>
                    <a:pt x="54592" y="225353"/>
                    <a:pt x="35695" y="217525"/>
                    <a:pt x="21761" y="203592"/>
                  </a:cubicBezTo>
                  <a:cubicBezTo>
                    <a:pt x="7828" y="189659"/>
                    <a:pt x="0" y="170761"/>
                    <a:pt x="0" y="151056"/>
                  </a:cubicBezTo>
                  <a:lnTo>
                    <a:pt x="0" y="74297"/>
                  </a:lnTo>
                  <a:cubicBezTo>
                    <a:pt x="0" y="54592"/>
                    <a:pt x="7828" y="35695"/>
                    <a:pt x="21761" y="21761"/>
                  </a:cubicBezTo>
                  <a:cubicBezTo>
                    <a:pt x="35695" y="7828"/>
                    <a:pt x="54592" y="0"/>
                    <a:pt x="74297" y="0"/>
                  </a:cubicBezTo>
                  <a:close/>
                </a:path>
              </a:pathLst>
            </a:custGeom>
            <a:solidFill>
              <a:srgbClr val="000000"/>
            </a:solidFill>
            <a:ln w="38100" cap="rnd">
              <a:solidFill>
                <a:srgbClr val="004AAD"/>
              </a:solidFill>
              <a:prstDash val="solid"/>
              <a:round/>
            </a:ln>
          </p:spPr>
        </p:sp>
        <p:sp>
          <p:nvSpPr>
            <p:cNvPr name="TextBox 13" id="13"/>
            <p:cNvSpPr txBox="true"/>
            <p:nvPr/>
          </p:nvSpPr>
          <p:spPr>
            <a:xfrm>
              <a:off x="0" y="-38100"/>
              <a:ext cx="1646647" cy="26345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149731" y="2961640"/>
            <a:ext cx="5406418" cy="1409894"/>
            <a:chOff x="0" y="0"/>
            <a:chExt cx="1423912" cy="371330"/>
          </a:xfrm>
        </p:grpSpPr>
        <p:sp>
          <p:nvSpPr>
            <p:cNvPr name="Freeform 15" id="15"/>
            <p:cNvSpPr/>
            <p:nvPr/>
          </p:nvSpPr>
          <p:spPr>
            <a:xfrm flipH="false" flipV="false" rot="0">
              <a:off x="0" y="0"/>
              <a:ext cx="1423913" cy="371330"/>
            </a:xfrm>
            <a:custGeom>
              <a:avLst/>
              <a:gdLst/>
              <a:ahLst/>
              <a:cxnLst/>
              <a:rect r="r" b="b" t="t" l="l"/>
              <a:pathLst>
                <a:path h="371330" w="1423913">
                  <a:moveTo>
                    <a:pt x="28640" y="0"/>
                  </a:moveTo>
                  <a:lnTo>
                    <a:pt x="1395273" y="0"/>
                  </a:lnTo>
                  <a:cubicBezTo>
                    <a:pt x="1402869" y="0"/>
                    <a:pt x="1410153" y="3017"/>
                    <a:pt x="1415524" y="8388"/>
                  </a:cubicBezTo>
                  <a:cubicBezTo>
                    <a:pt x="1420895" y="13759"/>
                    <a:pt x="1423913" y="21044"/>
                    <a:pt x="1423913" y="28640"/>
                  </a:cubicBezTo>
                  <a:lnTo>
                    <a:pt x="1423913" y="342690"/>
                  </a:lnTo>
                  <a:cubicBezTo>
                    <a:pt x="1423913" y="358508"/>
                    <a:pt x="1411090" y="371330"/>
                    <a:pt x="1395273" y="371330"/>
                  </a:cubicBezTo>
                  <a:lnTo>
                    <a:pt x="28640" y="371330"/>
                  </a:lnTo>
                  <a:cubicBezTo>
                    <a:pt x="12822" y="371330"/>
                    <a:pt x="0" y="358508"/>
                    <a:pt x="0" y="342690"/>
                  </a:cubicBezTo>
                  <a:lnTo>
                    <a:pt x="0" y="28640"/>
                  </a:lnTo>
                  <a:cubicBezTo>
                    <a:pt x="0" y="12822"/>
                    <a:pt x="12822" y="0"/>
                    <a:pt x="28640" y="0"/>
                  </a:cubicBezTo>
                  <a:close/>
                </a:path>
              </a:pathLst>
            </a:custGeom>
            <a:solidFill>
              <a:srgbClr val="FBF9F1"/>
            </a:solidFill>
            <a:ln w="38100" cap="sq">
              <a:solidFill>
                <a:srgbClr val="004AAD"/>
              </a:solidFill>
              <a:prstDash val="solid"/>
              <a:miter/>
            </a:ln>
          </p:spPr>
        </p:sp>
        <p:sp>
          <p:nvSpPr>
            <p:cNvPr name="TextBox 16" id="16"/>
            <p:cNvSpPr txBox="true"/>
            <p:nvPr/>
          </p:nvSpPr>
          <p:spPr>
            <a:xfrm>
              <a:off x="0" y="-38100"/>
              <a:ext cx="1423912" cy="40943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3220284" y="3063160"/>
            <a:ext cx="2029076" cy="1141355"/>
          </a:xfrm>
          <a:custGeom>
            <a:avLst/>
            <a:gdLst/>
            <a:ahLst/>
            <a:cxnLst/>
            <a:rect r="r" b="b" t="t" l="l"/>
            <a:pathLst>
              <a:path h="1141355" w="2029076">
                <a:moveTo>
                  <a:pt x="0" y="0"/>
                </a:moveTo>
                <a:lnTo>
                  <a:pt x="2029076" y="0"/>
                </a:lnTo>
                <a:lnTo>
                  <a:pt x="2029076" y="1141355"/>
                </a:lnTo>
                <a:lnTo>
                  <a:pt x="0" y="1141355"/>
                </a:lnTo>
                <a:lnTo>
                  <a:pt x="0" y="0"/>
                </a:lnTo>
                <a:close/>
              </a:path>
            </a:pathLst>
          </a:custGeom>
          <a:blipFill>
            <a:blip r:embed="rId5"/>
            <a:stretch>
              <a:fillRect l="0" t="0" r="0" b="0"/>
            </a:stretch>
          </a:blipFill>
        </p:spPr>
      </p:sp>
      <p:grpSp>
        <p:nvGrpSpPr>
          <p:cNvPr name="Group 18" id="18"/>
          <p:cNvGrpSpPr/>
          <p:nvPr/>
        </p:nvGrpSpPr>
        <p:grpSpPr>
          <a:xfrm rot="0">
            <a:off x="1970182" y="4629366"/>
            <a:ext cx="6252114" cy="855638"/>
            <a:chOff x="0" y="0"/>
            <a:chExt cx="1646647" cy="225353"/>
          </a:xfrm>
        </p:grpSpPr>
        <p:sp>
          <p:nvSpPr>
            <p:cNvPr name="Freeform 19" id="19"/>
            <p:cNvSpPr/>
            <p:nvPr/>
          </p:nvSpPr>
          <p:spPr>
            <a:xfrm flipH="false" flipV="false" rot="0">
              <a:off x="0" y="0"/>
              <a:ext cx="1646647" cy="225353"/>
            </a:xfrm>
            <a:custGeom>
              <a:avLst/>
              <a:gdLst/>
              <a:ahLst/>
              <a:cxnLst/>
              <a:rect r="r" b="b" t="t" l="l"/>
              <a:pathLst>
                <a:path h="225353" w="1646647">
                  <a:moveTo>
                    <a:pt x="74297" y="0"/>
                  </a:moveTo>
                  <a:lnTo>
                    <a:pt x="1572350" y="0"/>
                  </a:lnTo>
                  <a:cubicBezTo>
                    <a:pt x="1592055" y="0"/>
                    <a:pt x="1610953" y="7828"/>
                    <a:pt x="1624886" y="21761"/>
                  </a:cubicBezTo>
                  <a:cubicBezTo>
                    <a:pt x="1638819" y="35695"/>
                    <a:pt x="1646647" y="54592"/>
                    <a:pt x="1646647" y="74297"/>
                  </a:cubicBezTo>
                  <a:lnTo>
                    <a:pt x="1646647" y="151056"/>
                  </a:lnTo>
                  <a:cubicBezTo>
                    <a:pt x="1646647" y="192089"/>
                    <a:pt x="1613383" y="225353"/>
                    <a:pt x="1572350" y="225353"/>
                  </a:cubicBezTo>
                  <a:lnTo>
                    <a:pt x="74297" y="225353"/>
                  </a:lnTo>
                  <a:cubicBezTo>
                    <a:pt x="54592" y="225353"/>
                    <a:pt x="35695" y="217525"/>
                    <a:pt x="21761" y="203592"/>
                  </a:cubicBezTo>
                  <a:cubicBezTo>
                    <a:pt x="7828" y="189659"/>
                    <a:pt x="0" y="170761"/>
                    <a:pt x="0" y="151056"/>
                  </a:cubicBezTo>
                  <a:lnTo>
                    <a:pt x="0" y="74297"/>
                  </a:lnTo>
                  <a:cubicBezTo>
                    <a:pt x="0" y="54592"/>
                    <a:pt x="7828" y="35695"/>
                    <a:pt x="21761" y="21761"/>
                  </a:cubicBezTo>
                  <a:cubicBezTo>
                    <a:pt x="35695" y="7828"/>
                    <a:pt x="54592" y="0"/>
                    <a:pt x="74297" y="0"/>
                  </a:cubicBezTo>
                  <a:close/>
                </a:path>
              </a:pathLst>
            </a:custGeom>
            <a:solidFill>
              <a:srgbClr val="000000"/>
            </a:solidFill>
            <a:ln w="38100" cap="rnd">
              <a:solidFill>
                <a:srgbClr val="FBF9F1"/>
              </a:solidFill>
              <a:prstDash val="solid"/>
              <a:round/>
            </a:ln>
          </p:spPr>
        </p:sp>
        <p:sp>
          <p:nvSpPr>
            <p:cNvPr name="TextBox 20" id="20"/>
            <p:cNvSpPr txBox="true"/>
            <p:nvPr/>
          </p:nvSpPr>
          <p:spPr>
            <a:xfrm>
              <a:off x="0" y="-38100"/>
              <a:ext cx="1646647" cy="26345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393030" y="5742179"/>
            <a:ext cx="5406418" cy="1409894"/>
            <a:chOff x="0" y="0"/>
            <a:chExt cx="1423912" cy="371330"/>
          </a:xfrm>
        </p:grpSpPr>
        <p:sp>
          <p:nvSpPr>
            <p:cNvPr name="Freeform 22" id="22"/>
            <p:cNvSpPr/>
            <p:nvPr/>
          </p:nvSpPr>
          <p:spPr>
            <a:xfrm flipH="false" flipV="false" rot="0">
              <a:off x="0" y="0"/>
              <a:ext cx="1423913" cy="371330"/>
            </a:xfrm>
            <a:custGeom>
              <a:avLst/>
              <a:gdLst/>
              <a:ahLst/>
              <a:cxnLst/>
              <a:rect r="r" b="b" t="t" l="l"/>
              <a:pathLst>
                <a:path h="371330" w="1423913">
                  <a:moveTo>
                    <a:pt x="28640" y="0"/>
                  </a:moveTo>
                  <a:lnTo>
                    <a:pt x="1395273" y="0"/>
                  </a:lnTo>
                  <a:cubicBezTo>
                    <a:pt x="1402869" y="0"/>
                    <a:pt x="1410153" y="3017"/>
                    <a:pt x="1415524" y="8388"/>
                  </a:cubicBezTo>
                  <a:cubicBezTo>
                    <a:pt x="1420895" y="13759"/>
                    <a:pt x="1423913" y="21044"/>
                    <a:pt x="1423913" y="28640"/>
                  </a:cubicBezTo>
                  <a:lnTo>
                    <a:pt x="1423913" y="342690"/>
                  </a:lnTo>
                  <a:cubicBezTo>
                    <a:pt x="1423913" y="358508"/>
                    <a:pt x="1411090" y="371330"/>
                    <a:pt x="1395273" y="371330"/>
                  </a:cubicBezTo>
                  <a:lnTo>
                    <a:pt x="28640" y="371330"/>
                  </a:lnTo>
                  <a:cubicBezTo>
                    <a:pt x="12822" y="371330"/>
                    <a:pt x="0" y="358508"/>
                    <a:pt x="0" y="342690"/>
                  </a:cubicBezTo>
                  <a:lnTo>
                    <a:pt x="0" y="28640"/>
                  </a:lnTo>
                  <a:cubicBezTo>
                    <a:pt x="0" y="12822"/>
                    <a:pt x="12822" y="0"/>
                    <a:pt x="28640" y="0"/>
                  </a:cubicBezTo>
                  <a:close/>
                </a:path>
              </a:pathLst>
            </a:custGeom>
            <a:solidFill>
              <a:srgbClr val="FBF9F1"/>
            </a:solidFill>
            <a:ln w="38100" cap="sq">
              <a:solidFill>
                <a:srgbClr val="000000"/>
              </a:solidFill>
              <a:prstDash val="solid"/>
              <a:miter/>
            </a:ln>
          </p:spPr>
        </p:sp>
        <p:sp>
          <p:nvSpPr>
            <p:cNvPr name="TextBox 23" id="23"/>
            <p:cNvSpPr txBox="true"/>
            <p:nvPr/>
          </p:nvSpPr>
          <p:spPr>
            <a:xfrm>
              <a:off x="0" y="-38100"/>
              <a:ext cx="1423912" cy="40943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726883" y="4629366"/>
            <a:ext cx="6252114" cy="855638"/>
            <a:chOff x="0" y="0"/>
            <a:chExt cx="1646647" cy="225353"/>
          </a:xfrm>
        </p:grpSpPr>
        <p:sp>
          <p:nvSpPr>
            <p:cNvPr name="Freeform 25" id="25"/>
            <p:cNvSpPr/>
            <p:nvPr/>
          </p:nvSpPr>
          <p:spPr>
            <a:xfrm flipH="false" flipV="false" rot="0">
              <a:off x="0" y="0"/>
              <a:ext cx="1646647" cy="225353"/>
            </a:xfrm>
            <a:custGeom>
              <a:avLst/>
              <a:gdLst/>
              <a:ahLst/>
              <a:cxnLst/>
              <a:rect r="r" b="b" t="t" l="l"/>
              <a:pathLst>
                <a:path h="225353" w="1646647">
                  <a:moveTo>
                    <a:pt x="74297" y="0"/>
                  </a:moveTo>
                  <a:lnTo>
                    <a:pt x="1572350" y="0"/>
                  </a:lnTo>
                  <a:cubicBezTo>
                    <a:pt x="1592055" y="0"/>
                    <a:pt x="1610953" y="7828"/>
                    <a:pt x="1624886" y="21761"/>
                  </a:cubicBezTo>
                  <a:cubicBezTo>
                    <a:pt x="1638819" y="35695"/>
                    <a:pt x="1646647" y="54592"/>
                    <a:pt x="1646647" y="74297"/>
                  </a:cubicBezTo>
                  <a:lnTo>
                    <a:pt x="1646647" y="151056"/>
                  </a:lnTo>
                  <a:cubicBezTo>
                    <a:pt x="1646647" y="192089"/>
                    <a:pt x="1613383" y="225353"/>
                    <a:pt x="1572350" y="225353"/>
                  </a:cubicBezTo>
                  <a:lnTo>
                    <a:pt x="74297" y="225353"/>
                  </a:lnTo>
                  <a:cubicBezTo>
                    <a:pt x="54592" y="225353"/>
                    <a:pt x="35695" y="217525"/>
                    <a:pt x="21761" y="203592"/>
                  </a:cubicBezTo>
                  <a:cubicBezTo>
                    <a:pt x="7828" y="189659"/>
                    <a:pt x="0" y="170761"/>
                    <a:pt x="0" y="151056"/>
                  </a:cubicBezTo>
                  <a:lnTo>
                    <a:pt x="0" y="74297"/>
                  </a:lnTo>
                  <a:cubicBezTo>
                    <a:pt x="0" y="54592"/>
                    <a:pt x="7828" y="35695"/>
                    <a:pt x="21761" y="21761"/>
                  </a:cubicBezTo>
                  <a:cubicBezTo>
                    <a:pt x="35695" y="7828"/>
                    <a:pt x="54592" y="0"/>
                    <a:pt x="74297" y="0"/>
                  </a:cubicBezTo>
                  <a:close/>
                </a:path>
              </a:pathLst>
            </a:custGeom>
            <a:solidFill>
              <a:srgbClr val="000000"/>
            </a:solidFill>
            <a:ln w="38100" cap="rnd">
              <a:solidFill>
                <a:srgbClr val="FF914D"/>
              </a:solidFill>
              <a:prstDash val="solid"/>
              <a:round/>
            </a:ln>
          </p:spPr>
        </p:sp>
        <p:sp>
          <p:nvSpPr>
            <p:cNvPr name="TextBox 26" id="26"/>
            <p:cNvSpPr txBox="true"/>
            <p:nvPr/>
          </p:nvSpPr>
          <p:spPr>
            <a:xfrm>
              <a:off x="0" y="-38100"/>
              <a:ext cx="1646647" cy="263453"/>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149731" y="5742179"/>
            <a:ext cx="5406418" cy="1409894"/>
            <a:chOff x="0" y="0"/>
            <a:chExt cx="1423912" cy="371330"/>
          </a:xfrm>
        </p:grpSpPr>
        <p:sp>
          <p:nvSpPr>
            <p:cNvPr name="Freeform 28" id="28"/>
            <p:cNvSpPr/>
            <p:nvPr/>
          </p:nvSpPr>
          <p:spPr>
            <a:xfrm flipH="false" flipV="false" rot="0">
              <a:off x="0" y="0"/>
              <a:ext cx="1423913" cy="371330"/>
            </a:xfrm>
            <a:custGeom>
              <a:avLst/>
              <a:gdLst/>
              <a:ahLst/>
              <a:cxnLst/>
              <a:rect r="r" b="b" t="t" l="l"/>
              <a:pathLst>
                <a:path h="371330" w="1423913">
                  <a:moveTo>
                    <a:pt x="28640" y="0"/>
                  </a:moveTo>
                  <a:lnTo>
                    <a:pt x="1395273" y="0"/>
                  </a:lnTo>
                  <a:cubicBezTo>
                    <a:pt x="1402869" y="0"/>
                    <a:pt x="1410153" y="3017"/>
                    <a:pt x="1415524" y="8388"/>
                  </a:cubicBezTo>
                  <a:cubicBezTo>
                    <a:pt x="1420895" y="13759"/>
                    <a:pt x="1423913" y="21044"/>
                    <a:pt x="1423913" y="28640"/>
                  </a:cubicBezTo>
                  <a:lnTo>
                    <a:pt x="1423913" y="342690"/>
                  </a:lnTo>
                  <a:cubicBezTo>
                    <a:pt x="1423913" y="358508"/>
                    <a:pt x="1411090" y="371330"/>
                    <a:pt x="1395273" y="371330"/>
                  </a:cubicBezTo>
                  <a:lnTo>
                    <a:pt x="28640" y="371330"/>
                  </a:lnTo>
                  <a:cubicBezTo>
                    <a:pt x="12822" y="371330"/>
                    <a:pt x="0" y="358508"/>
                    <a:pt x="0" y="342690"/>
                  </a:cubicBezTo>
                  <a:lnTo>
                    <a:pt x="0" y="28640"/>
                  </a:lnTo>
                  <a:cubicBezTo>
                    <a:pt x="0" y="12822"/>
                    <a:pt x="12822" y="0"/>
                    <a:pt x="28640" y="0"/>
                  </a:cubicBezTo>
                  <a:close/>
                </a:path>
              </a:pathLst>
            </a:custGeom>
            <a:solidFill>
              <a:srgbClr val="FBF9F1"/>
            </a:solidFill>
            <a:ln w="38100" cap="sq">
              <a:solidFill>
                <a:srgbClr val="FF914D"/>
              </a:solidFill>
              <a:prstDash val="solid"/>
              <a:miter/>
            </a:ln>
          </p:spPr>
        </p:sp>
        <p:sp>
          <p:nvSpPr>
            <p:cNvPr name="TextBox 29" id="29"/>
            <p:cNvSpPr txBox="true"/>
            <p:nvPr/>
          </p:nvSpPr>
          <p:spPr>
            <a:xfrm>
              <a:off x="0" y="-38100"/>
              <a:ext cx="1423912" cy="40943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970182" y="7371148"/>
            <a:ext cx="6252114" cy="855638"/>
            <a:chOff x="0" y="0"/>
            <a:chExt cx="1646647" cy="225353"/>
          </a:xfrm>
        </p:grpSpPr>
        <p:sp>
          <p:nvSpPr>
            <p:cNvPr name="Freeform 31" id="31"/>
            <p:cNvSpPr/>
            <p:nvPr/>
          </p:nvSpPr>
          <p:spPr>
            <a:xfrm flipH="false" flipV="false" rot="0">
              <a:off x="0" y="0"/>
              <a:ext cx="1646647" cy="225353"/>
            </a:xfrm>
            <a:custGeom>
              <a:avLst/>
              <a:gdLst/>
              <a:ahLst/>
              <a:cxnLst/>
              <a:rect r="r" b="b" t="t" l="l"/>
              <a:pathLst>
                <a:path h="225353" w="1646647">
                  <a:moveTo>
                    <a:pt x="74297" y="0"/>
                  </a:moveTo>
                  <a:lnTo>
                    <a:pt x="1572350" y="0"/>
                  </a:lnTo>
                  <a:cubicBezTo>
                    <a:pt x="1592055" y="0"/>
                    <a:pt x="1610953" y="7828"/>
                    <a:pt x="1624886" y="21761"/>
                  </a:cubicBezTo>
                  <a:cubicBezTo>
                    <a:pt x="1638819" y="35695"/>
                    <a:pt x="1646647" y="54592"/>
                    <a:pt x="1646647" y="74297"/>
                  </a:cubicBezTo>
                  <a:lnTo>
                    <a:pt x="1646647" y="151056"/>
                  </a:lnTo>
                  <a:cubicBezTo>
                    <a:pt x="1646647" y="192089"/>
                    <a:pt x="1613383" y="225353"/>
                    <a:pt x="1572350" y="225353"/>
                  </a:cubicBezTo>
                  <a:lnTo>
                    <a:pt x="74297" y="225353"/>
                  </a:lnTo>
                  <a:cubicBezTo>
                    <a:pt x="54592" y="225353"/>
                    <a:pt x="35695" y="217525"/>
                    <a:pt x="21761" y="203592"/>
                  </a:cubicBezTo>
                  <a:cubicBezTo>
                    <a:pt x="7828" y="189659"/>
                    <a:pt x="0" y="170761"/>
                    <a:pt x="0" y="151056"/>
                  </a:cubicBezTo>
                  <a:lnTo>
                    <a:pt x="0" y="74297"/>
                  </a:lnTo>
                  <a:cubicBezTo>
                    <a:pt x="0" y="54592"/>
                    <a:pt x="7828" y="35695"/>
                    <a:pt x="21761" y="21761"/>
                  </a:cubicBezTo>
                  <a:cubicBezTo>
                    <a:pt x="35695" y="7828"/>
                    <a:pt x="54592" y="0"/>
                    <a:pt x="74297" y="0"/>
                  </a:cubicBezTo>
                  <a:close/>
                </a:path>
              </a:pathLst>
            </a:custGeom>
            <a:solidFill>
              <a:srgbClr val="000000"/>
            </a:solidFill>
            <a:ln w="38100" cap="rnd">
              <a:solidFill>
                <a:srgbClr val="F7DF1E"/>
              </a:solidFill>
              <a:prstDash val="solid"/>
              <a:round/>
            </a:ln>
          </p:spPr>
        </p:sp>
        <p:sp>
          <p:nvSpPr>
            <p:cNvPr name="TextBox 32" id="32"/>
            <p:cNvSpPr txBox="true"/>
            <p:nvPr/>
          </p:nvSpPr>
          <p:spPr>
            <a:xfrm>
              <a:off x="0" y="-38100"/>
              <a:ext cx="1646647" cy="263453"/>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2393030" y="8483960"/>
            <a:ext cx="5406418" cy="1409894"/>
            <a:chOff x="0" y="0"/>
            <a:chExt cx="1423912" cy="371330"/>
          </a:xfrm>
        </p:grpSpPr>
        <p:sp>
          <p:nvSpPr>
            <p:cNvPr name="Freeform 34" id="34"/>
            <p:cNvSpPr/>
            <p:nvPr/>
          </p:nvSpPr>
          <p:spPr>
            <a:xfrm flipH="false" flipV="false" rot="0">
              <a:off x="0" y="0"/>
              <a:ext cx="1423913" cy="371330"/>
            </a:xfrm>
            <a:custGeom>
              <a:avLst/>
              <a:gdLst/>
              <a:ahLst/>
              <a:cxnLst/>
              <a:rect r="r" b="b" t="t" l="l"/>
              <a:pathLst>
                <a:path h="371330" w="1423913">
                  <a:moveTo>
                    <a:pt x="28640" y="0"/>
                  </a:moveTo>
                  <a:lnTo>
                    <a:pt x="1395273" y="0"/>
                  </a:lnTo>
                  <a:cubicBezTo>
                    <a:pt x="1402869" y="0"/>
                    <a:pt x="1410153" y="3017"/>
                    <a:pt x="1415524" y="8388"/>
                  </a:cubicBezTo>
                  <a:cubicBezTo>
                    <a:pt x="1420895" y="13759"/>
                    <a:pt x="1423913" y="21044"/>
                    <a:pt x="1423913" y="28640"/>
                  </a:cubicBezTo>
                  <a:lnTo>
                    <a:pt x="1423913" y="342690"/>
                  </a:lnTo>
                  <a:cubicBezTo>
                    <a:pt x="1423913" y="358508"/>
                    <a:pt x="1411090" y="371330"/>
                    <a:pt x="1395273" y="371330"/>
                  </a:cubicBezTo>
                  <a:lnTo>
                    <a:pt x="28640" y="371330"/>
                  </a:lnTo>
                  <a:cubicBezTo>
                    <a:pt x="12822" y="371330"/>
                    <a:pt x="0" y="358508"/>
                    <a:pt x="0" y="342690"/>
                  </a:cubicBezTo>
                  <a:lnTo>
                    <a:pt x="0" y="28640"/>
                  </a:lnTo>
                  <a:cubicBezTo>
                    <a:pt x="0" y="12822"/>
                    <a:pt x="12822" y="0"/>
                    <a:pt x="28640" y="0"/>
                  </a:cubicBezTo>
                  <a:close/>
                </a:path>
              </a:pathLst>
            </a:custGeom>
            <a:solidFill>
              <a:srgbClr val="FBF9F1"/>
            </a:solidFill>
            <a:ln w="38100" cap="sq">
              <a:solidFill>
                <a:srgbClr val="F7DF1E"/>
              </a:solidFill>
              <a:prstDash val="solid"/>
              <a:miter/>
            </a:ln>
          </p:spPr>
        </p:sp>
        <p:sp>
          <p:nvSpPr>
            <p:cNvPr name="TextBox 35" id="35"/>
            <p:cNvSpPr txBox="true"/>
            <p:nvPr/>
          </p:nvSpPr>
          <p:spPr>
            <a:xfrm>
              <a:off x="0" y="-38100"/>
              <a:ext cx="1423912" cy="40943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9726883" y="7371148"/>
            <a:ext cx="6252114" cy="855638"/>
            <a:chOff x="0" y="0"/>
            <a:chExt cx="1646647" cy="225353"/>
          </a:xfrm>
        </p:grpSpPr>
        <p:sp>
          <p:nvSpPr>
            <p:cNvPr name="Freeform 37" id="37"/>
            <p:cNvSpPr/>
            <p:nvPr/>
          </p:nvSpPr>
          <p:spPr>
            <a:xfrm flipH="false" flipV="false" rot="0">
              <a:off x="0" y="0"/>
              <a:ext cx="1646647" cy="225353"/>
            </a:xfrm>
            <a:custGeom>
              <a:avLst/>
              <a:gdLst/>
              <a:ahLst/>
              <a:cxnLst/>
              <a:rect r="r" b="b" t="t" l="l"/>
              <a:pathLst>
                <a:path h="225353" w="1646647">
                  <a:moveTo>
                    <a:pt x="74297" y="0"/>
                  </a:moveTo>
                  <a:lnTo>
                    <a:pt x="1572350" y="0"/>
                  </a:lnTo>
                  <a:cubicBezTo>
                    <a:pt x="1592055" y="0"/>
                    <a:pt x="1610953" y="7828"/>
                    <a:pt x="1624886" y="21761"/>
                  </a:cubicBezTo>
                  <a:cubicBezTo>
                    <a:pt x="1638819" y="35695"/>
                    <a:pt x="1646647" y="54592"/>
                    <a:pt x="1646647" y="74297"/>
                  </a:cubicBezTo>
                  <a:lnTo>
                    <a:pt x="1646647" y="151056"/>
                  </a:lnTo>
                  <a:cubicBezTo>
                    <a:pt x="1646647" y="192089"/>
                    <a:pt x="1613383" y="225353"/>
                    <a:pt x="1572350" y="225353"/>
                  </a:cubicBezTo>
                  <a:lnTo>
                    <a:pt x="74297" y="225353"/>
                  </a:lnTo>
                  <a:cubicBezTo>
                    <a:pt x="54592" y="225353"/>
                    <a:pt x="35695" y="217525"/>
                    <a:pt x="21761" y="203592"/>
                  </a:cubicBezTo>
                  <a:cubicBezTo>
                    <a:pt x="7828" y="189659"/>
                    <a:pt x="0" y="170761"/>
                    <a:pt x="0" y="151056"/>
                  </a:cubicBezTo>
                  <a:lnTo>
                    <a:pt x="0" y="74297"/>
                  </a:lnTo>
                  <a:cubicBezTo>
                    <a:pt x="0" y="54592"/>
                    <a:pt x="7828" y="35695"/>
                    <a:pt x="21761" y="21761"/>
                  </a:cubicBezTo>
                  <a:cubicBezTo>
                    <a:pt x="35695" y="7828"/>
                    <a:pt x="54592" y="0"/>
                    <a:pt x="74297" y="0"/>
                  </a:cubicBezTo>
                  <a:close/>
                </a:path>
              </a:pathLst>
            </a:custGeom>
            <a:solidFill>
              <a:srgbClr val="000000"/>
            </a:solidFill>
            <a:ln w="38100" cap="rnd">
              <a:solidFill>
                <a:srgbClr val="FF3131"/>
              </a:solidFill>
              <a:prstDash val="solid"/>
              <a:round/>
            </a:ln>
          </p:spPr>
        </p:sp>
        <p:sp>
          <p:nvSpPr>
            <p:cNvPr name="TextBox 38" id="38"/>
            <p:cNvSpPr txBox="true"/>
            <p:nvPr/>
          </p:nvSpPr>
          <p:spPr>
            <a:xfrm>
              <a:off x="0" y="-38100"/>
              <a:ext cx="1646647" cy="263453"/>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0149731" y="8483960"/>
            <a:ext cx="5406418" cy="1409894"/>
            <a:chOff x="0" y="0"/>
            <a:chExt cx="1423912" cy="371330"/>
          </a:xfrm>
        </p:grpSpPr>
        <p:sp>
          <p:nvSpPr>
            <p:cNvPr name="Freeform 40" id="40"/>
            <p:cNvSpPr/>
            <p:nvPr/>
          </p:nvSpPr>
          <p:spPr>
            <a:xfrm flipH="false" flipV="false" rot="0">
              <a:off x="0" y="0"/>
              <a:ext cx="1423913" cy="371330"/>
            </a:xfrm>
            <a:custGeom>
              <a:avLst/>
              <a:gdLst/>
              <a:ahLst/>
              <a:cxnLst/>
              <a:rect r="r" b="b" t="t" l="l"/>
              <a:pathLst>
                <a:path h="371330" w="1423913">
                  <a:moveTo>
                    <a:pt x="28640" y="0"/>
                  </a:moveTo>
                  <a:lnTo>
                    <a:pt x="1395273" y="0"/>
                  </a:lnTo>
                  <a:cubicBezTo>
                    <a:pt x="1402869" y="0"/>
                    <a:pt x="1410153" y="3017"/>
                    <a:pt x="1415524" y="8388"/>
                  </a:cubicBezTo>
                  <a:cubicBezTo>
                    <a:pt x="1420895" y="13759"/>
                    <a:pt x="1423913" y="21044"/>
                    <a:pt x="1423913" y="28640"/>
                  </a:cubicBezTo>
                  <a:lnTo>
                    <a:pt x="1423913" y="342690"/>
                  </a:lnTo>
                  <a:cubicBezTo>
                    <a:pt x="1423913" y="358508"/>
                    <a:pt x="1411090" y="371330"/>
                    <a:pt x="1395273" y="371330"/>
                  </a:cubicBezTo>
                  <a:lnTo>
                    <a:pt x="28640" y="371330"/>
                  </a:lnTo>
                  <a:cubicBezTo>
                    <a:pt x="12822" y="371330"/>
                    <a:pt x="0" y="358508"/>
                    <a:pt x="0" y="342690"/>
                  </a:cubicBezTo>
                  <a:lnTo>
                    <a:pt x="0" y="28640"/>
                  </a:lnTo>
                  <a:cubicBezTo>
                    <a:pt x="0" y="12822"/>
                    <a:pt x="12822" y="0"/>
                    <a:pt x="28640" y="0"/>
                  </a:cubicBezTo>
                  <a:close/>
                </a:path>
              </a:pathLst>
            </a:custGeom>
            <a:solidFill>
              <a:srgbClr val="FBF9F1"/>
            </a:solidFill>
            <a:ln w="38100" cap="sq">
              <a:solidFill>
                <a:srgbClr val="FF3131"/>
              </a:solidFill>
              <a:prstDash val="solid"/>
              <a:miter/>
            </a:ln>
          </p:spPr>
        </p:sp>
        <p:sp>
          <p:nvSpPr>
            <p:cNvPr name="TextBox 41" id="41"/>
            <p:cNvSpPr txBox="true"/>
            <p:nvPr/>
          </p:nvSpPr>
          <p:spPr>
            <a:xfrm>
              <a:off x="0" y="-38100"/>
              <a:ext cx="1423912" cy="409430"/>
            </a:xfrm>
            <a:prstGeom prst="rect">
              <a:avLst/>
            </a:prstGeom>
          </p:spPr>
          <p:txBody>
            <a:bodyPr anchor="ctr" rtlCol="false" tIns="50800" lIns="50800" bIns="50800" rIns="50800"/>
            <a:lstStyle/>
            <a:p>
              <a:pPr algn="ctr">
                <a:lnSpc>
                  <a:spcPts val="2659"/>
                </a:lnSpc>
              </a:pPr>
            </a:p>
          </p:txBody>
        </p:sp>
      </p:grpSp>
      <p:sp>
        <p:nvSpPr>
          <p:cNvPr name="Freeform 42" id="42"/>
          <p:cNvSpPr/>
          <p:nvPr/>
        </p:nvSpPr>
        <p:spPr>
          <a:xfrm flipH="false" flipV="false" rot="0">
            <a:off x="14072728" y="5956621"/>
            <a:ext cx="1302368" cy="968889"/>
          </a:xfrm>
          <a:custGeom>
            <a:avLst/>
            <a:gdLst/>
            <a:ahLst/>
            <a:cxnLst/>
            <a:rect r="r" b="b" t="t" l="l"/>
            <a:pathLst>
              <a:path h="968889" w="1302368">
                <a:moveTo>
                  <a:pt x="0" y="0"/>
                </a:moveTo>
                <a:lnTo>
                  <a:pt x="1302368" y="0"/>
                </a:lnTo>
                <a:lnTo>
                  <a:pt x="1302368" y="968890"/>
                </a:lnTo>
                <a:lnTo>
                  <a:pt x="0" y="968890"/>
                </a:lnTo>
                <a:lnTo>
                  <a:pt x="0" y="0"/>
                </a:lnTo>
                <a:close/>
              </a:path>
            </a:pathLst>
          </a:custGeom>
          <a:blipFill>
            <a:blip r:embed="rId6"/>
            <a:stretch>
              <a:fillRect l="0" t="0" r="0" b="0"/>
            </a:stretch>
          </a:blipFill>
        </p:spPr>
      </p:sp>
      <p:sp>
        <p:nvSpPr>
          <p:cNvPr name="Freeform 43" id="43"/>
          <p:cNvSpPr/>
          <p:nvPr/>
        </p:nvSpPr>
        <p:spPr>
          <a:xfrm flipH="false" flipV="false" rot="0">
            <a:off x="2620062" y="6066029"/>
            <a:ext cx="2250221" cy="750074"/>
          </a:xfrm>
          <a:custGeom>
            <a:avLst/>
            <a:gdLst/>
            <a:ahLst/>
            <a:cxnLst/>
            <a:rect r="r" b="b" t="t" l="l"/>
            <a:pathLst>
              <a:path h="750074" w="2250221">
                <a:moveTo>
                  <a:pt x="0" y="0"/>
                </a:moveTo>
                <a:lnTo>
                  <a:pt x="2250221" y="0"/>
                </a:lnTo>
                <a:lnTo>
                  <a:pt x="2250221" y="750074"/>
                </a:lnTo>
                <a:lnTo>
                  <a:pt x="0" y="750074"/>
                </a:lnTo>
                <a:lnTo>
                  <a:pt x="0" y="0"/>
                </a:lnTo>
                <a:close/>
              </a:path>
            </a:pathLst>
          </a:custGeom>
          <a:blipFill>
            <a:blip r:embed="rId7"/>
            <a:stretch>
              <a:fillRect l="0" t="0" r="0" b="0"/>
            </a:stretch>
          </a:blipFill>
        </p:spPr>
      </p:sp>
      <p:sp>
        <p:nvSpPr>
          <p:cNvPr name="Freeform 44" id="44"/>
          <p:cNvSpPr/>
          <p:nvPr/>
        </p:nvSpPr>
        <p:spPr>
          <a:xfrm flipH="false" flipV="false" rot="0">
            <a:off x="5878708" y="5877641"/>
            <a:ext cx="1100870" cy="1100870"/>
          </a:xfrm>
          <a:custGeom>
            <a:avLst/>
            <a:gdLst/>
            <a:ahLst/>
            <a:cxnLst/>
            <a:rect r="r" b="b" t="t" l="l"/>
            <a:pathLst>
              <a:path h="1100870" w="1100870">
                <a:moveTo>
                  <a:pt x="0" y="0"/>
                </a:moveTo>
                <a:lnTo>
                  <a:pt x="1100871" y="0"/>
                </a:lnTo>
                <a:lnTo>
                  <a:pt x="1100871" y="1100870"/>
                </a:lnTo>
                <a:lnTo>
                  <a:pt x="0" y="1100870"/>
                </a:lnTo>
                <a:lnTo>
                  <a:pt x="0" y="0"/>
                </a:lnTo>
                <a:close/>
              </a:path>
            </a:pathLst>
          </a:custGeom>
          <a:blipFill>
            <a:blip r:embed="rId8"/>
            <a:stretch>
              <a:fillRect l="0" t="0" r="0" b="0"/>
            </a:stretch>
          </a:blipFill>
        </p:spPr>
      </p:sp>
      <p:sp>
        <p:nvSpPr>
          <p:cNvPr name="Freeform 45" id="45"/>
          <p:cNvSpPr/>
          <p:nvPr/>
        </p:nvSpPr>
        <p:spPr>
          <a:xfrm flipH="false" flipV="false" rot="0">
            <a:off x="10733387" y="3036383"/>
            <a:ext cx="1232889" cy="1232889"/>
          </a:xfrm>
          <a:custGeom>
            <a:avLst/>
            <a:gdLst/>
            <a:ahLst/>
            <a:cxnLst/>
            <a:rect r="r" b="b" t="t" l="l"/>
            <a:pathLst>
              <a:path h="1232889" w="1232889">
                <a:moveTo>
                  <a:pt x="0" y="0"/>
                </a:moveTo>
                <a:lnTo>
                  <a:pt x="1232890" y="0"/>
                </a:lnTo>
                <a:lnTo>
                  <a:pt x="1232890" y="1232890"/>
                </a:lnTo>
                <a:lnTo>
                  <a:pt x="0" y="1232890"/>
                </a:lnTo>
                <a:lnTo>
                  <a:pt x="0" y="0"/>
                </a:lnTo>
                <a:close/>
              </a:path>
            </a:pathLst>
          </a:custGeom>
          <a:blipFill>
            <a:blip r:embed="rId9"/>
            <a:stretch>
              <a:fillRect l="0" t="0" r="0" b="0"/>
            </a:stretch>
          </a:blipFill>
        </p:spPr>
      </p:sp>
      <p:sp>
        <p:nvSpPr>
          <p:cNvPr name="Freeform 46" id="46"/>
          <p:cNvSpPr/>
          <p:nvPr/>
        </p:nvSpPr>
        <p:spPr>
          <a:xfrm flipH="false" flipV="false" rot="0">
            <a:off x="3860036" y="8617310"/>
            <a:ext cx="2370086" cy="1185043"/>
          </a:xfrm>
          <a:custGeom>
            <a:avLst/>
            <a:gdLst/>
            <a:ahLst/>
            <a:cxnLst/>
            <a:rect r="r" b="b" t="t" l="l"/>
            <a:pathLst>
              <a:path h="1185043" w="2370086">
                <a:moveTo>
                  <a:pt x="0" y="0"/>
                </a:moveTo>
                <a:lnTo>
                  <a:pt x="2370086" y="0"/>
                </a:lnTo>
                <a:lnTo>
                  <a:pt x="2370086" y="1185044"/>
                </a:lnTo>
                <a:lnTo>
                  <a:pt x="0" y="1185044"/>
                </a:lnTo>
                <a:lnTo>
                  <a:pt x="0" y="0"/>
                </a:lnTo>
                <a:close/>
              </a:path>
            </a:pathLst>
          </a:custGeom>
          <a:blipFill>
            <a:blip r:embed="rId10"/>
            <a:stretch>
              <a:fillRect l="0" t="0" r="0" b="0"/>
            </a:stretch>
          </a:blipFill>
        </p:spPr>
      </p:sp>
      <p:sp>
        <p:nvSpPr>
          <p:cNvPr name="Freeform 47" id="47"/>
          <p:cNvSpPr/>
          <p:nvPr/>
        </p:nvSpPr>
        <p:spPr>
          <a:xfrm flipH="false" flipV="false" rot="0">
            <a:off x="12315145" y="8655410"/>
            <a:ext cx="1075590" cy="1190142"/>
          </a:xfrm>
          <a:custGeom>
            <a:avLst/>
            <a:gdLst/>
            <a:ahLst/>
            <a:cxnLst/>
            <a:rect r="r" b="b" t="t" l="l"/>
            <a:pathLst>
              <a:path h="1190142" w="1075590">
                <a:moveTo>
                  <a:pt x="0" y="0"/>
                </a:moveTo>
                <a:lnTo>
                  <a:pt x="1075590" y="0"/>
                </a:lnTo>
                <a:lnTo>
                  <a:pt x="1075590" y="1190142"/>
                </a:lnTo>
                <a:lnTo>
                  <a:pt x="0" y="1190142"/>
                </a:lnTo>
                <a:lnTo>
                  <a:pt x="0" y="0"/>
                </a:lnTo>
                <a:close/>
              </a:path>
            </a:pathLst>
          </a:custGeom>
          <a:blipFill>
            <a:blip r:embed="rId11"/>
            <a:stretch>
              <a:fillRect l="0" t="0" r="0" b="0"/>
            </a:stretch>
          </a:blipFill>
        </p:spPr>
      </p:sp>
      <p:sp>
        <p:nvSpPr>
          <p:cNvPr name="Freeform 48" id="48"/>
          <p:cNvSpPr/>
          <p:nvPr/>
        </p:nvSpPr>
        <p:spPr>
          <a:xfrm flipH="false" flipV="false" rot="0">
            <a:off x="11455534" y="6017320"/>
            <a:ext cx="859611" cy="859611"/>
          </a:xfrm>
          <a:custGeom>
            <a:avLst/>
            <a:gdLst/>
            <a:ahLst/>
            <a:cxnLst/>
            <a:rect r="r" b="b" t="t" l="l"/>
            <a:pathLst>
              <a:path h="859611" w="859611">
                <a:moveTo>
                  <a:pt x="0" y="0"/>
                </a:moveTo>
                <a:lnTo>
                  <a:pt x="859611" y="0"/>
                </a:lnTo>
                <a:lnTo>
                  <a:pt x="859611" y="859611"/>
                </a:lnTo>
                <a:lnTo>
                  <a:pt x="0" y="859611"/>
                </a:lnTo>
                <a:lnTo>
                  <a:pt x="0" y="0"/>
                </a:lnTo>
                <a:close/>
              </a:path>
            </a:pathLst>
          </a:custGeom>
          <a:blipFill>
            <a:blip r:embed="rId12"/>
            <a:stretch>
              <a:fillRect l="0" t="0" r="0" b="0"/>
            </a:stretch>
          </a:blipFill>
        </p:spPr>
      </p:sp>
      <p:sp>
        <p:nvSpPr>
          <p:cNvPr name="Freeform 49" id="49"/>
          <p:cNvSpPr/>
          <p:nvPr/>
        </p:nvSpPr>
        <p:spPr>
          <a:xfrm flipH="false" flipV="false" rot="0">
            <a:off x="12560624" y="5838365"/>
            <a:ext cx="1266625" cy="1275608"/>
          </a:xfrm>
          <a:custGeom>
            <a:avLst/>
            <a:gdLst/>
            <a:ahLst/>
            <a:cxnLst/>
            <a:rect r="r" b="b" t="t" l="l"/>
            <a:pathLst>
              <a:path h="1275608" w="1266625">
                <a:moveTo>
                  <a:pt x="0" y="0"/>
                </a:moveTo>
                <a:lnTo>
                  <a:pt x="1266625" y="0"/>
                </a:lnTo>
                <a:lnTo>
                  <a:pt x="1266625" y="1275608"/>
                </a:lnTo>
                <a:lnTo>
                  <a:pt x="0" y="1275608"/>
                </a:lnTo>
                <a:lnTo>
                  <a:pt x="0" y="0"/>
                </a:lnTo>
                <a:close/>
              </a:path>
            </a:pathLst>
          </a:custGeom>
          <a:blipFill>
            <a:blip r:embed="rId13"/>
            <a:stretch>
              <a:fillRect l="0" t="0" r="0" b="0"/>
            </a:stretch>
          </a:blipFill>
        </p:spPr>
      </p:sp>
      <p:sp>
        <p:nvSpPr>
          <p:cNvPr name="Freeform 50" id="50"/>
          <p:cNvSpPr/>
          <p:nvPr/>
        </p:nvSpPr>
        <p:spPr>
          <a:xfrm flipH="false" flipV="false" rot="0">
            <a:off x="10326369" y="5955048"/>
            <a:ext cx="1023463" cy="1023463"/>
          </a:xfrm>
          <a:custGeom>
            <a:avLst/>
            <a:gdLst/>
            <a:ahLst/>
            <a:cxnLst/>
            <a:rect r="r" b="b" t="t" l="l"/>
            <a:pathLst>
              <a:path h="1023463" w="1023463">
                <a:moveTo>
                  <a:pt x="0" y="0"/>
                </a:moveTo>
                <a:lnTo>
                  <a:pt x="1023463" y="0"/>
                </a:lnTo>
                <a:lnTo>
                  <a:pt x="1023463" y="1023463"/>
                </a:lnTo>
                <a:lnTo>
                  <a:pt x="0" y="1023463"/>
                </a:lnTo>
                <a:lnTo>
                  <a:pt x="0" y="0"/>
                </a:lnTo>
                <a:close/>
              </a:path>
            </a:pathLst>
          </a:custGeom>
          <a:blipFill>
            <a:blip r:embed="rId14"/>
            <a:stretch>
              <a:fillRect l="0" t="0" r="0" b="0"/>
            </a:stretch>
          </a:blipFill>
        </p:spPr>
      </p:sp>
      <p:sp>
        <p:nvSpPr>
          <p:cNvPr name="TextBox 51" id="51"/>
          <p:cNvSpPr txBox="true"/>
          <p:nvPr/>
        </p:nvSpPr>
        <p:spPr>
          <a:xfrm rot="0">
            <a:off x="1518270" y="2088827"/>
            <a:ext cx="6704026" cy="398780"/>
          </a:xfrm>
          <a:prstGeom prst="rect">
            <a:avLst/>
          </a:prstGeom>
        </p:spPr>
        <p:txBody>
          <a:bodyPr anchor="t" rtlCol="false" tIns="0" lIns="0" bIns="0" rIns="0">
            <a:spAutoFit/>
          </a:bodyPr>
          <a:lstStyle/>
          <a:p>
            <a:pPr algn="ctr">
              <a:lnSpc>
                <a:spcPts val="3220"/>
              </a:lnSpc>
              <a:spcBef>
                <a:spcPct val="0"/>
              </a:spcBef>
            </a:pPr>
            <a:r>
              <a:rPr lang="en-US" sz="2300">
                <a:solidFill>
                  <a:srgbClr val="FBF9F1"/>
                </a:solidFill>
                <a:latin typeface="Lato"/>
                <a:ea typeface="Lato"/>
                <a:cs typeface="Lato"/>
                <a:sym typeface="Lato"/>
              </a:rPr>
              <a:t>LANGAGES ET FRAMEWORKS</a:t>
            </a:r>
          </a:p>
        </p:txBody>
      </p:sp>
      <p:sp>
        <p:nvSpPr>
          <p:cNvPr name="TextBox 52" id="52"/>
          <p:cNvSpPr txBox="true"/>
          <p:nvPr/>
        </p:nvSpPr>
        <p:spPr>
          <a:xfrm rot="0">
            <a:off x="3564088" y="631154"/>
            <a:ext cx="11159824"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4. TECHNOLOGIES UTILISÉES </a:t>
            </a:r>
          </a:p>
        </p:txBody>
      </p:sp>
      <p:sp>
        <p:nvSpPr>
          <p:cNvPr name="TextBox 53" id="53"/>
          <p:cNvSpPr txBox="true"/>
          <p:nvPr/>
        </p:nvSpPr>
        <p:spPr>
          <a:xfrm rot="0">
            <a:off x="9500927" y="2078783"/>
            <a:ext cx="6704026" cy="398780"/>
          </a:xfrm>
          <a:prstGeom prst="rect">
            <a:avLst/>
          </a:prstGeom>
        </p:spPr>
        <p:txBody>
          <a:bodyPr anchor="t" rtlCol="false" tIns="0" lIns="0" bIns="0" rIns="0">
            <a:spAutoFit/>
          </a:bodyPr>
          <a:lstStyle/>
          <a:p>
            <a:pPr algn="ctr">
              <a:lnSpc>
                <a:spcPts val="3220"/>
              </a:lnSpc>
              <a:spcBef>
                <a:spcPct val="0"/>
              </a:spcBef>
            </a:pPr>
            <a:r>
              <a:rPr lang="en-US" sz="2300">
                <a:solidFill>
                  <a:srgbClr val="FBF9F1"/>
                </a:solidFill>
                <a:latin typeface="Lato"/>
                <a:ea typeface="Lato"/>
                <a:cs typeface="Lato"/>
                <a:sym typeface="Lato"/>
              </a:rPr>
              <a:t>LANGAGES ET FRAMEWORKS</a:t>
            </a:r>
          </a:p>
        </p:txBody>
      </p:sp>
      <p:sp>
        <p:nvSpPr>
          <p:cNvPr name="TextBox 54" id="54"/>
          <p:cNvSpPr txBox="true"/>
          <p:nvPr/>
        </p:nvSpPr>
        <p:spPr>
          <a:xfrm rot="0">
            <a:off x="1518270" y="4829220"/>
            <a:ext cx="6704026" cy="398780"/>
          </a:xfrm>
          <a:prstGeom prst="rect">
            <a:avLst/>
          </a:prstGeom>
        </p:spPr>
        <p:txBody>
          <a:bodyPr anchor="t" rtlCol="false" tIns="0" lIns="0" bIns="0" rIns="0">
            <a:spAutoFit/>
          </a:bodyPr>
          <a:lstStyle/>
          <a:p>
            <a:pPr algn="ctr">
              <a:lnSpc>
                <a:spcPts val="3220"/>
              </a:lnSpc>
              <a:spcBef>
                <a:spcPct val="0"/>
              </a:spcBef>
            </a:pPr>
            <a:r>
              <a:rPr lang="en-US" sz="2300">
                <a:solidFill>
                  <a:srgbClr val="FBF9F1"/>
                </a:solidFill>
                <a:latin typeface="Lato"/>
                <a:ea typeface="Lato"/>
                <a:cs typeface="Lato"/>
                <a:sym typeface="Lato"/>
              </a:rPr>
              <a:t>AUTHENTIFICATION ET SÉCURITÉ</a:t>
            </a:r>
          </a:p>
        </p:txBody>
      </p:sp>
      <p:sp>
        <p:nvSpPr>
          <p:cNvPr name="TextBox 55" id="55"/>
          <p:cNvSpPr txBox="true"/>
          <p:nvPr/>
        </p:nvSpPr>
        <p:spPr>
          <a:xfrm rot="0">
            <a:off x="1664534" y="7571002"/>
            <a:ext cx="6704026" cy="398780"/>
          </a:xfrm>
          <a:prstGeom prst="rect">
            <a:avLst/>
          </a:prstGeom>
        </p:spPr>
        <p:txBody>
          <a:bodyPr anchor="t" rtlCol="false" tIns="0" lIns="0" bIns="0" rIns="0">
            <a:spAutoFit/>
          </a:bodyPr>
          <a:lstStyle/>
          <a:p>
            <a:pPr algn="ctr">
              <a:lnSpc>
                <a:spcPts val="3220"/>
              </a:lnSpc>
              <a:spcBef>
                <a:spcPct val="0"/>
              </a:spcBef>
            </a:pPr>
            <a:r>
              <a:rPr lang="en-US" sz="2300">
                <a:solidFill>
                  <a:srgbClr val="FBF9F1"/>
                </a:solidFill>
                <a:latin typeface="Lato"/>
                <a:ea typeface="Lato"/>
                <a:cs typeface="Lato"/>
                <a:sym typeface="Lato"/>
              </a:rPr>
              <a:t>ENVIRONNEMENT ET CONFIGURATION</a:t>
            </a:r>
          </a:p>
        </p:txBody>
      </p:sp>
      <p:sp>
        <p:nvSpPr>
          <p:cNvPr name="TextBox 56" id="56"/>
          <p:cNvSpPr txBox="true"/>
          <p:nvPr/>
        </p:nvSpPr>
        <p:spPr>
          <a:xfrm rot="0">
            <a:off x="9500927" y="4829220"/>
            <a:ext cx="6704026" cy="398780"/>
          </a:xfrm>
          <a:prstGeom prst="rect">
            <a:avLst/>
          </a:prstGeom>
        </p:spPr>
        <p:txBody>
          <a:bodyPr anchor="t" rtlCol="false" tIns="0" lIns="0" bIns="0" rIns="0">
            <a:spAutoFit/>
          </a:bodyPr>
          <a:lstStyle/>
          <a:p>
            <a:pPr algn="ctr">
              <a:lnSpc>
                <a:spcPts val="3220"/>
              </a:lnSpc>
              <a:spcBef>
                <a:spcPct val="0"/>
              </a:spcBef>
            </a:pPr>
            <a:r>
              <a:rPr lang="en-US" sz="2300">
                <a:solidFill>
                  <a:srgbClr val="FBF9F1"/>
                </a:solidFill>
                <a:latin typeface="Lato"/>
                <a:ea typeface="Lato"/>
                <a:cs typeface="Lato"/>
                <a:sym typeface="Lato"/>
              </a:rPr>
              <a:t>OUTILS DE DÉVELOPPEMENT </a:t>
            </a:r>
          </a:p>
        </p:txBody>
      </p:sp>
      <p:sp>
        <p:nvSpPr>
          <p:cNvPr name="TextBox 57" id="57"/>
          <p:cNvSpPr txBox="true"/>
          <p:nvPr/>
        </p:nvSpPr>
        <p:spPr>
          <a:xfrm rot="0">
            <a:off x="9500927" y="7571002"/>
            <a:ext cx="6704026" cy="398780"/>
          </a:xfrm>
          <a:prstGeom prst="rect">
            <a:avLst/>
          </a:prstGeom>
        </p:spPr>
        <p:txBody>
          <a:bodyPr anchor="t" rtlCol="false" tIns="0" lIns="0" bIns="0" rIns="0">
            <a:spAutoFit/>
          </a:bodyPr>
          <a:lstStyle/>
          <a:p>
            <a:pPr algn="ctr">
              <a:lnSpc>
                <a:spcPts val="3220"/>
              </a:lnSpc>
              <a:spcBef>
                <a:spcPct val="0"/>
              </a:spcBef>
            </a:pPr>
            <a:r>
              <a:rPr lang="en-US" sz="2300">
                <a:solidFill>
                  <a:srgbClr val="FBF9F1"/>
                </a:solidFill>
                <a:latin typeface="Lato"/>
                <a:ea typeface="Lato"/>
                <a:cs typeface="Lato"/>
                <a:sym typeface="Lato"/>
              </a:rPr>
              <a:t>TESTS</a:t>
            </a:r>
          </a:p>
        </p:txBody>
      </p:sp>
      <p:sp>
        <p:nvSpPr>
          <p:cNvPr name="Freeform 58" id="58"/>
          <p:cNvSpPr/>
          <p:nvPr/>
        </p:nvSpPr>
        <p:spPr>
          <a:xfrm flipH="false" flipV="false" rot="0">
            <a:off x="16811090" y="5804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ransition spd="slow">
    <p:push dir="l"/>
  </p:transition>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3528045"/>
            <a:ext cx="16612667" cy="2600326"/>
          </a:xfrm>
          <a:prstGeom prst="rect">
            <a:avLst/>
          </a:prstGeom>
        </p:spPr>
        <p:txBody>
          <a:bodyPr anchor="t" rtlCol="false" tIns="0" lIns="0" bIns="0" rIns="0">
            <a:spAutoFit/>
          </a:bodyPr>
          <a:lstStyle/>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Les tests sont essentiels pour vérifier que les fonctionnalités d'une application fonctionnent correctement et restent stables au fil des modifications. Ils aident à détecter les erreurs rapidement, améliorant ainsi la qualité du code et la fiabilité du projet.</a:t>
            </a:r>
          </a:p>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Je vais maintenant vous présenter quelques exemples de tests que j'ai réalisés, notamment pour la gestion des utilisateurs, comme l'inscription, la connexion, et la mise à jour du profil.</a:t>
            </a:r>
          </a:p>
        </p:txBody>
      </p:sp>
      <p:sp>
        <p:nvSpPr>
          <p:cNvPr name="Freeform 3" id="3"/>
          <p:cNvSpPr/>
          <p:nvPr/>
        </p:nvSpPr>
        <p:spPr>
          <a:xfrm flipH="false" flipV="false" rot="-2181579">
            <a:off x="-2177854" y="6775923"/>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4" id="4"/>
          <p:cNvSpPr/>
          <p:nvPr/>
        </p:nvSpPr>
        <p:spPr>
          <a:xfrm flipH="false" flipV="false" rot="-2181579">
            <a:off x="14522146" y="-6459117"/>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5" id="5"/>
          <p:cNvSpPr/>
          <p:nvPr/>
        </p:nvSpPr>
        <p:spPr>
          <a:xfrm flipH="false" flipV="false" rot="0">
            <a:off x="1636288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678590" y="498791"/>
            <a:ext cx="958253" cy="1059819"/>
          </a:xfrm>
          <a:custGeom>
            <a:avLst/>
            <a:gdLst/>
            <a:ahLst/>
            <a:cxnLst/>
            <a:rect r="r" b="b" t="t" l="l"/>
            <a:pathLst>
              <a:path h="1059819" w="958253">
                <a:moveTo>
                  <a:pt x="0" y="0"/>
                </a:moveTo>
                <a:lnTo>
                  <a:pt x="958253" y="0"/>
                </a:lnTo>
                <a:lnTo>
                  <a:pt x="958253" y="1059818"/>
                </a:lnTo>
                <a:lnTo>
                  <a:pt x="0" y="1059818"/>
                </a:lnTo>
                <a:lnTo>
                  <a:pt x="0" y="0"/>
                </a:lnTo>
                <a:close/>
              </a:path>
            </a:pathLst>
          </a:custGeom>
          <a:blipFill>
            <a:blip r:embed="rId5"/>
            <a:stretch>
              <a:fillRect l="0" t="0" r="0" b="0"/>
            </a:stretch>
          </a:blipFill>
        </p:spPr>
      </p:sp>
      <p:sp>
        <p:nvSpPr>
          <p:cNvPr name="TextBox 7" id="7"/>
          <p:cNvSpPr txBox="true"/>
          <p:nvPr/>
        </p:nvSpPr>
        <p:spPr>
          <a:xfrm rot="0">
            <a:off x="224916" y="726896"/>
            <a:ext cx="4453675" cy="1112915"/>
          </a:xfrm>
          <a:prstGeom prst="rect">
            <a:avLst/>
          </a:prstGeom>
        </p:spPr>
        <p:txBody>
          <a:bodyPr anchor="t" rtlCol="false" tIns="0" lIns="0" bIns="0" rIns="0">
            <a:spAutoFit/>
          </a:bodyPr>
          <a:lstStyle/>
          <a:p>
            <a:pPr algn="ctr">
              <a:lnSpc>
                <a:spcPts val="4447"/>
              </a:lnSpc>
            </a:pPr>
            <a:r>
              <a:rPr lang="en-US" b="true" sz="3176" i="true">
                <a:solidFill>
                  <a:srgbClr val="FFFFFF"/>
                </a:solidFill>
                <a:latin typeface="Lato Bold Italics"/>
                <a:ea typeface="Lato Bold Italics"/>
                <a:cs typeface="Lato Bold Italics"/>
                <a:sym typeface="Lato Bold Italics"/>
              </a:rPr>
              <a:t>H.  Test unitaire (Jest)</a:t>
            </a:r>
          </a:p>
          <a:p>
            <a:pPr algn="ctr">
              <a:lnSpc>
                <a:spcPts val="4447"/>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268455" y="0"/>
            <a:ext cx="11301259" cy="5283339"/>
          </a:xfrm>
          <a:custGeom>
            <a:avLst/>
            <a:gdLst/>
            <a:ahLst/>
            <a:cxnLst/>
            <a:rect r="r" b="b" t="t" l="l"/>
            <a:pathLst>
              <a:path h="5283339" w="11301259">
                <a:moveTo>
                  <a:pt x="0" y="0"/>
                </a:moveTo>
                <a:lnTo>
                  <a:pt x="11301259" y="0"/>
                </a:lnTo>
                <a:lnTo>
                  <a:pt x="11301259" y="5283339"/>
                </a:lnTo>
                <a:lnTo>
                  <a:pt x="0" y="5283339"/>
                </a:lnTo>
                <a:lnTo>
                  <a:pt x="0" y="0"/>
                </a:lnTo>
                <a:close/>
              </a:path>
            </a:pathLst>
          </a:custGeom>
          <a:blipFill>
            <a:blip r:embed="rId2"/>
            <a:stretch>
              <a:fillRect l="0" t="0" r="0" b="0"/>
            </a:stretch>
          </a:blipFill>
        </p:spPr>
      </p:sp>
      <p:sp>
        <p:nvSpPr>
          <p:cNvPr name="TextBox 3" id="3"/>
          <p:cNvSpPr txBox="true"/>
          <p:nvPr/>
        </p:nvSpPr>
        <p:spPr>
          <a:xfrm rot="0">
            <a:off x="620950" y="6825729"/>
            <a:ext cx="17046099" cy="1552576"/>
          </a:xfrm>
          <a:prstGeom prst="rect">
            <a:avLst/>
          </a:prstGeom>
        </p:spPr>
        <p:txBody>
          <a:bodyPr anchor="t" rtlCol="false" tIns="0" lIns="0" bIns="0" rIns="0">
            <a:spAutoFit/>
          </a:bodyPr>
          <a:lstStyle/>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Test de la suppression d'un utilisateur : </a:t>
            </a:r>
          </a:p>
          <a:p>
            <a:pPr algn="ctr">
              <a:lnSpc>
                <a:spcPts val="4199"/>
              </a:lnSpc>
              <a:spcBef>
                <a:spcPct val="0"/>
              </a:spcBef>
            </a:pPr>
            <a:r>
              <a:rPr lang="en-US" sz="2999" i="true">
                <a:solidFill>
                  <a:srgbClr val="FFFFFF"/>
                </a:solidFill>
                <a:latin typeface="Lato Italics"/>
                <a:ea typeface="Lato Italics"/>
                <a:cs typeface="Lato Italics"/>
                <a:sym typeface="Lato Italics"/>
              </a:rPr>
              <a:t>Pour tester la suppression d'un utilisateur, j'ai mocké la méthode destroy de Sequelize. </a:t>
            </a:r>
          </a:p>
          <a:p>
            <a:pPr algn="ctr">
              <a:lnSpc>
                <a:spcPts val="4199"/>
              </a:lnSpc>
              <a:spcBef>
                <a:spcPct val="0"/>
              </a:spcBef>
            </a:pPr>
            <a:r>
              <a:rPr lang="en-US" sz="2999" i="true">
                <a:solidFill>
                  <a:srgbClr val="FFFFFF"/>
                </a:solidFill>
                <a:latin typeface="Lato Italics"/>
                <a:ea typeface="Lato Italics"/>
                <a:cs typeface="Lato Italics"/>
                <a:sym typeface="Lato Italics"/>
              </a:rPr>
              <a:t>Le test vérifie que la méthode est bien appelée avec l'ID de l'utilisateur et que la bonne réponse est envoyée</a:t>
            </a:r>
            <a:r>
              <a:rPr lang="en-US" b="true" sz="2999" i="true">
                <a:solidFill>
                  <a:srgbClr val="FFFFFF"/>
                </a:solidFill>
                <a:latin typeface="Lato Bold Italics"/>
                <a:ea typeface="Lato Bold Italics"/>
                <a:cs typeface="Lato Bold Italics"/>
                <a:sym typeface="Lato Bold Italics"/>
              </a:rPr>
              <a:t> :</a:t>
            </a:r>
          </a:p>
        </p:txBody>
      </p:sp>
      <p:sp>
        <p:nvSpPr>
          <p:cNvPr name="TextBox 4" id="4"/>
          <p:cNvSpPr txBox="true"/>
          <p:nvPr/>
        </p:nvSpPr>
        <p:spPr>
          <a:xfrm rot="0">
            <a:off x="1028700" y="716300"/>
            <a:ext cx="565309" cy="887095"/>
          </a:xfrm>
          <a:prstGeom prst="rect">
            <a:avLst/>
          </a:prstGeom>
        </p:spPr>
        <p:txBody>
          <a:bodyPr anchor="t" rtlCol="false" tIns="0" lIns="0" bIns="0" rIns="0">
            <a:spAutoFit/>
          </a:bodyPr>
          <a:lstStyle/>
          <a:p>
            <a:pPr algn="ctr">
              <a:lnSpc>
                <a:spcPts val="7279"/>
              </a:lnSpc>
            </a:pPr>
            <a:r>
              <a:rPr lang="en-US" sz="5199" b="true">
                <a:solidFill>
                  <a:srgbClr val="7A2BE1"/>
                </a:solidFill>
                <a:latin typeface="Open Sans Bold"/>
                <a:ea typeface="Open Sans Bold"/>
                <a:cs typeface="Open Sans Bold"/>
                <a:sym typeface="Open Sans Bold"/>
              </a:rPr>
              <a:t>1.</a:t>
            </a:r>
          </a:p>
        </p:txBody>
      </p:sp>
      <p:sp>
        <p:nvSpPr>
          <p:cNvPr name="Freeform 5" id="5"/>
          <p:cNvSpPr/>
          <p:nvPr/>
        </p:nvSpPr>
        <p:spPr>
          <a:xfrm flipH="false" flipV="false" rot="0">
            <a:off x="16362880" y="1155185"/>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05952"/>
            <a:ext cx="7254950" cy="9075096"/>
          </a:xfrm>
          <a:custGeom>
            <a:avLst/>
            <a:gdLst/>
            <a:ahLst/>
            <a:cxnLst/>
            <a:rect r="r" b="b" t="t" l="l"/>
            <a:pathLst>
              <a:path h="9075096" w="7254950">
                <a:moveTo>
                  <a:pt x="0" y="0"/>
                </a:moveTo>
                <a:lnTo>
                  <a:pt x="7254950" y="0"/>
                </a:lnTo>
                <a:lnTo>
                  <a:pt x="7254950" y="9075096"/>
                </a:lnTo>
                <a:lnTo>
                  <a:pt x="0" y="9075096"/>
                </a:lnTo>
                <a:lnTo>
                  <a:pt x="0" y="0"/>
                </a:lnTo>
                <a:close/>
              </a:path>
            </a:pathLst>
          </a:custGeom>
          <a:blipFill>
            <a:blip r:embed="rId2"/>
            <a:stretch>
              <a:fillRect l="0" t="0" r="0" b="0"/>
            </a:stretch>
          </a:blipFill>
        </p:spPr>
      </p:sp>
      <p:sp>
        <p:nvSpPr>
          <p:cNvPr name="TextBox 3" id="3"/>
          <p:cNvSpPr txBox="true"/>
          <p:nvPr/>
        </p:nvSpPr>
        <p:spPr>
          <a:xfrm rot="0">
            <a:off x="463391" y="537527"/>
            <a:ext cx="565309" cy="887095"/>
          </a:xfrm>
          <a:prstGeom prst="rect">
            <a:avLst/>
          </a:prstGeom>
        </p:spPr>
        <p:txBody>
          <a:bodyPr anchor="t" rtlCol="false" tIns="0" lIns="0" bIns="0" rIns="0">
            <a:spAutoFit/>
          </a:bodyPr>
          <a:lstStyle/>
          <a:p>
            <a:pPr algn="ctr">
              <a:lnSpc>
                <a:spcPts val="7279"/>
              </a:lnSpc>
            </a:pPr>
            <a:r>
              <a:rPr lang="en-US" sz="5199" b="true">
                <a:solidFill>
                  <a:srgbClr val="7A2BE1"/>
                </a:solidFill>
                <a:latin typeface="Open Sans Bold"/>
                <a:ea typeface="Open Sans Bold"/>
                <a:cs typeface="Open Sans Bold"/>
                <a:sym typeface="Open Sans Bold"/>
              </a:rPr>
              <a:t>2.</a:t>
            </a:r>
          </a:p>
        </p:txBody>
      </p:sp>
      <p:sp>
        <p:nvSpPr>
          <p:cNvPr name="TextBox 4" id="4"/>
          <p:cNvSpPr txBox="true"/>
          <p:nvPr/>
        </p:nvSpPr>
        <p:spPr>
          <a:xfrm rot="0">
            <a:off x="8283650" y="971550"/>
            <a:ext cx="10004350" cy="35839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Test de l'inscription d'un utilisateur (signup) </a:t>
            </a:r>
          </a:p>
          <a:p>
            <a:pPr algn="ctr">
              <a:lnSpc>
                <a:spcPts val="4059"/>
              </a:lnSpc>
              <a:spcBef>
                <a:spcPct val="0"/>
              </a:spcBef>
            </a:pP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 L'inscription d'un utilisateur passe par plusieurs étapes : </a:t>
            </a:r>
          </a:p>
          <a:p>
            <a:pPr algn="ctr">
              <a:lnSpc>
                <a:spcPts val="4059"/>
              </a:lnSpc>
              <a:spcBef>
                <a:spcPct val="0"/>
              </a:spcBef>
            </a:pPr>
            <a:r>
              <a:rPr lang="en-US" sz="2899" i="true">
                <a:solidFill>
                  <a:srgbClr val="FFFFFF"/>
                </a:solidFill>
                <a:latin typeface="Lato Italics"/>
                <a:ea typeface="Lato Italics"/>
                <a:cs typeface="Lato Italics"/>
                <a:sym typeface="Lato Italics"/>
              </a:rPr>
              <a:t>la vérification de l'email, le hachage du mot de passe, et l'ajout des rôles. Ce test vérifie que l'utilisateur est bien créé et que le rôle lui est assigné </a:t>
            </a:r>
          </a:p>
        </p:txBody>
      </p:sp>
      <p:sp>
        <p:nvSpPr>
          <p:cNvPr name="TextBox 5" id="5"/>
          <p:cNvSpPr txBox="true"/>
          <p:nvPr/>
        </p:nvSpPr>
        <p:spPr>
          <a:xfrm rot="0">
            <a:off x="8375575" y="4877540"/>
            <a:ext cx="9820499" cy="3583941"/>
          </a:xfrm>
          <a:prstGeom prst="rect">
            <a:avLst/>
          </a:prstGeom>
        </p:spPr>
        <p:txBody>
          <a:bodyPr anchor="t" rtlCol="false" tIns="0" lIns="0" bIns="0" rIns="0">
            <a:spAutoFit/>
          </a:bodyPr>
          <a:lstStyle/>
          <a:p>
            <a:pPr algn="ctr">
              <a:lnSpc>
                <a:spcPts val="4059"/>
              </a:lnSpc>
              <a:spcBef>
                <a:spcPct val="0"/>
              </a:spcBef>
            </a:pPr>
            <a:r>
              <a:rPr lang="en-US" sz="2899" i="true">
                <a:solidFill>
                  <a:srgbClr val="FFFFFF"/>
                </a:solidFill>
                <a:latin typeface="Lato Italics"/>
                <a:ea typeface="Lato Italics"/>
                <a:cs typeface="Lato Italics"/>
                <a:sym typeface="Lato Italics"/>
              </a:rPr>
              <a:t> Il simule une requête d'inscription avec un email, un mot de passe et un nom d'utilisateur. </a:t>
            </a:r>
          </a:p>
          <a:p>
            <a:pPr algn="ctr">
              <a:lnSpc>
                <a:spcPts val="4059"/>
              </a:lnSpc>
              <a:spcBef>
                <a:spcPct val="0"/>
              </a:spcBef>
            </a:pPr>
            <a:r>
              <a:rPr lang="en-US" sz="2899" i="true">
                <a:solidFill>
                  <a:srgbClr val="FFFFFF"/>
                </a:solidFill>
                <a:latin typeface="Lato Italics"/>
                <a:ea typeface="Lato Italics"/>
                <a:cs typeface="Lato Italics"/>
                <a:sym typeface="Lato Italics"/>
              </a:rPr>
              <a:t>Les mocks sont utilisés pour simuler les réponses de la base de données, comme la création d'un utilisateur et l'association d'un rôle. Le test s'assure que la fonction User.create est appelée avec les bonnes données et que la réponse envoyée contient un message de succès.</a:t>
            </a:r>
          </a:p>
        </p:txBody>
      </p:sp>
      <p:sp>
        <p:nvSpPr>
          <p:cNvPr name="Freeform 6" id="6"/>
          <p:cNvSpPr/>
          <p:nvPr/>
        </p:nvSpPr>
        <p:spPr>
          <a:xfrm flipH="false" flipV="false" rot="0">
            <a:off x="16362880" y="8784628"/>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650889" y="3473420"/>
            <a:ext cx="8986221" cy="5784880"/>
          </a:xfrm>
          <a:custGeom>
            <a:avLst/>
            <a:gdLst/>
            <a:ahLst/>
            <a:cxnLst/>
            <a:rect r="r" b="b" t="t" l="l"/>
            <a:pathLst>
              <a:path h="5784880" w="8986221">
                <a:moveTo>
                  <a:pt x="0" y="0"/>
                </a:moveTo>
                <a:lnTo>
                  <a:pt x="8986222" y="0"/>
                </a:lnTo>
                <a:lnTo>
                  <a:pt x="8986222" y="5784880"/>
                </a:lnTo>
                <a:lnTo>
                  <a:pt x="0" y="5784880"/>
                </a:lnTo>
                <a:lnTo>
                  <a:pt x="0" y="0"/>
                </a:lnTo>
                <a:close/>
              </a:path>
            </a:pathLst>
          </a:custGeom>
          <a:blipFill>
            <a:blip r:embed="rId2"/>
            <a:stretch>
              <a:fillRect l="0" t="0" r="0" b="0"/>
            </a:stretch>
          </a:blipFill>
        </p:spPr>
      </p:sp>
      <p:sp>
        <p:nvSpPr>
          <p:cNvPr name="TextBox 3" id="3"/>
          <p:cNvSpPr txBox="true"/>
          <p:nvPr/>
        </p:nvSpPr>
        <p:spPr>
          <a:xfrm rot="0">
            <a:off x="463391" y="537527"/>
            <a:ext cx="565309" cy="887095"/>
          </a:xfrm>
          <a:prstGeom prst="rect">
            <a:avLst/>
          </a:prstGeom>
        </p:spPr>
        <p:txBody>
          <a:bodyPr anchor="t" rtlCol="false" tIns="0" lIns="0" bIns="0" rIns="0">
            <a:spAutoFit/>
          </a:bodyPr>
          <a:lstStyle/>
          <a:p>
            <a:pPr algn="ctr">
              <a:lnSpc>
                <a:spcPts val="7279"/>
              </a:lnSpc>
            </a:pPr>
            <a:r>
              <a:rPr lang="en-US" sz="5199" b="true">
                <a:solidFill>
                  <a:srgbClr val="7A2BE1"/>
                </a:solidFill>
                <a:latin typeface="Open Sans Bold"/>
                <a:ea typeface="Open Sans Bold"/>
                <a:cs typeface="Open Sans Bold"/>
                <a:sym typeface="Open Sans Bold"/>
              </a:rPr>
              <a:t>3.</a:t>
            </a:r>
          </a:p>
        </p:txBody>
      </p:sp>
      <p:sp>
        <p:nvSpPr>
          <p:cNvPr name="TextBox 4" id="4"/>
          <p:cNvSpPr txBox="true"/>
          <p:nvPr/>
        </p:nvSpPr>
        <p:spPr>
          <a:xfrm rot="0">
            <a:off x="337374" y="971550"/>
            <a:ext cx="17950626" cy="1552576"/>
          </a:xfrm>
          <a:prstGeom prst="rect">
            <a:avLst/>
          </a:prstGeom>
        </p:spPr>
        <p:txBody>
          <a:bodyPr anchor="t" rtlCol="false" tIns="0" lIns="0" bIns="0" rIns="0">
            <a:spAutoFit/>
          </a:bodyPr>
          <a:lstStyle/>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Test de la connexion d'un utilisateur (login) : </a:t>
            </a:r>
          </a:p>
          <a:p>
            <a:pPr algn="ctr">
              <a:lnSpc>
                <a:spcPts val="4199"/>
              </a:lnSpc>
              <a:spcBef>
                <a:spcPct val="0"/>
              </a:spcBef>
            </a:pPr>
            <a:r>
              <a:rPr lang="en-US" sz="2999" i="true">
                <a:solidFill>
                  <a:srgbClr val="FFFFFF"/>
                </a:solidFill>
                <a:latin typeface="Lato Italics"/>
                <a:ea typeface="Lato Italics"/>
                <a:cs typeface="Lato Italics"/>
                <a:sym typeface="Lato Italics"/>
              </a:rPr>
              <a:t>Le processus de connexion vérifie si l'email et le mot de passe correspondent à un utilisateur enregistré. </a:t>
            </a:r>
          </a:p>
          <a:p>
            <a:pPr algn="ctr">
              <a:lnSpc>
                <a:spcPts val="4199"/>
              </a:lnSpc>
              <a:spcBef>
                <a:spcPct val="0"/>
              </a:spcBef>
            </a:pPr>
            <a:r>
              <a:rPr lang="en-US" sz="2999" i="true">
                <a:solidFill>
                  <a:srgbClr val="FFFFFF"/>
                </a:solidFill>
                <a:latin typeface="Lato Italics"/>
                <a:ea typeface="Lato Italics"/>
                <a:cs typeface="Lato Italics"/>
                <a:sym typeface="Lato Italics"/>
              </a:rPr>
              <a:t>Voici le test pour vérifier que la connexion fonctionne et que le token est généré correctement </a:t>
            </a:r>
          </a:p>
        </p:txBody>
      </p:sp>
      <p:sp>
        <p:nvSpPr>
          <p:cNvPr name="Freeform 5" id="5"/>
          <p:cNvSpPr/>
          <p:nvPr/>
        </p:nvSpPr>
        <p:spPr>
          <a:xfrm flipH="false" flipV="false" rot="0">
            <a:off x="1618659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07660" y="3580130"/>
            <a:ext cx="17472680" cy="2600326"/>
          </a:xfrm>
          <a:prstGeom prst="rect">
            <a:avLst/>
          </a:prstGeom>
        </p:spPr>
        <p:txBody>
          <a:bodyPr anchor="t" rtlCol="false" tIns="0" lIns="0" bIns="0" rIns="0">
            <a:spAutoFit/>
          </a:bodyPr>
          <a:lstStyle/>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Ces tests ont pour objectif de garantir que le code est fiable et robuste face aux erreurs possibles. J'ai effectué des tests pour les posts et les commentaires, mais faute de place dans mon PowerPoint je n'ai montré que ceux concernant les utilisateurs. </a:t>
            </a:r>
          </a:p>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J'ai également testé la gestion des erreurs de statut, telles que les utilisateurs introuvables ou les erreurs de base de données, afin de m'assurer que le système réagit correctement dans ces situations. </a:t>
            </a:r>
          </a:p>
        </p:txBody>
      </p:sp>
      <p:sp>
        <p:nvSpPr>
          <p:cNvPr name="Freeform 3" id="3"/>
          <p:cNvSpPr/>
          <p:nvPr/>
        </p:nvSpPr>
        <p:spPr>
          <a:xfrm flipH="false" flipV="false" rot="0">
            <a:off x="1636288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14350" y="3298985"/>
            <a:ext cx="17259300" cy="3124201"/>
          </a:xfrm>
          <a:prstGeom prst="rect">
            <a:avLst/>
          </a:prstGeom>
        </p:spPr>
        <p:txBody>
          <a:bodyPr anchor="t" rtlCol="false" tIns="0" lIns="0" bIns="0" rIns="0">
            <a:spAutoFit/>
          </a:bodyPr>
          <a:lstStyle/>
          <a:p>
            <a:pPr algn="ctr">
              <a:lnSpc>
                <a:spcPts val="4199"/>
              </a:lnSpc>
              <a:spcBef>
                <a:spcPct val="0"/>
              </a:spcBef>
            </a:pPr>
            <a:r>
              <a:rPr lang="en-US" b="true" sz="2999" i="true">
                <a:solidFill>
                  <a:srgbClr val="FFFFFF"/>
                </a:solidFill>
                <a:latin typeface="Lato Bold Italics"/>
                <a:ea typeface="Lato Bold Italics"/>
                <a:cs typeface="Lato Bold Italics"/>
                <a:sym typeface="Lato Bold Italics"/>
              </a:rPr>
              <a:t>Docker est un outil essentiel pour la containerisation des applications, permettant ainsi de simplifier le déploiement, la gestion des environnements et l'intégration continue. Grâce à Docker, il est possible de créer des environnements isolés, appelés conteneurs, qui assurent la portabilité des applications, quel que soit l'environnement dans lequel elles sont exécutées. Cette technologie est particulièrement utile pour les projets de développement web, car elle garantit que le code fonctionne de manière identique sur toutes les machines, que ce soit en développement, en test ou en production. </a:t>
            </a:r>
          </a:p>
        </p:txBody>
      </p:sp>
      <p:sp>
        <p:nvSpPr>
          <p:cNvPr name="Freeform 3" id="3"/>
          <p:cNvSpPr/>
          <p:nvPr/>
        </p:nvSpPr>
        <p:spPr>
          <a:xfrm flipH="false" flipV="false" rot="-2181579">
            <a:off x="14550261" y="-6655919"/>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4" id="4"/>
          <p:cNvSpPr/>
          <p:nvPr/>
        </p:nvSpPr>
        <p:spPr>
          <a:xfrm flipH="false" flipV="false" rot="-2181579">
            <a:off x="14239339" y="5831993"/>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5" id="5"/>
          <p:cNvSpPr/>
          <p:nvPr/>
        </p:nvSpPr>
        <p:spPr>
          <a:xfrm flipH="false" flipV="false" rot="-2181579">
            <a:off x="-5064224" y="5573879"/>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6" id="6"/>
          <p:cNvSpPr/>
          <p:nvPr/>
        </p:nvSpPr>
        <p:spPr>
          <a:xfrm flipH="false" flipV="false" rot="0">
            <a:off x="3604597" y="637451"/>
            <a:ext cx="1051823" cy="782498"/>
          </a:xfrm>
          <a:custGeom>
            <a:avLst/>
            <a:gdLst/>
            <a:ahLst/>
            <a:cxnLst/>
            <a:rect r="r" b="b" t="t" l="l"/>
            <a:pathLst>
              <a:path h="782498" w="1051823">
                <a:moveTo>
                  <a:pt x="0" y="0"/>
                </a:moveTo>
                <a:lnTo>
                  <a:pt x="1051823" y="0"/>
                </a:lnTo>
                <a:lnTo>
                  <a:pt x="1051823" y="782498"/>
                </a:lnTo>
                <a:lnTo>
                  <a:pt x="0" y="782498"/>
                </a:lnTo>
                <a:lnTo>
                  <a:pt x="0" y="0"/>
                </a:lnTo>
                <a:close/>
              </a:path>
            </a:pathLst>
          </a:custGeom>
          <a:blipFill>
            <a:blip r:embed="rId3"/>
            <a:stretch>
              <a:fillRect l="0" t="0" r="0" b="0"/>
            </a:stretch>
          </a:blipFill>
        </p:spPr>
      </p:sp>
      <p:sp>
        <p:nvSpPr>
          <p:cNvPr name="TextBox 7" id="7"/>
          <p:cNvSpPr txBox="true"/>
          <p:nvPr/>
        </p:nvSpPr>
        <p:spPr>
          <a:xfrm rot="0">
            <a:off x="0" y="736958"/>
            <a:ext cx="4453675" cy="1112915"/>
          </a:xfrm>
          <a:prstGeom prst="rect">
            <a:avLst/>
          </a:prstGeom>
        </p:spPr>
        <p:txBody>
          <a:bodyPr anchor="t" rtlCol="false" tIns="0" lIns="0" bIns="0" rIns="0">
            <a:spAutoFit/>
          </a:bodyPr>
          <a:lstStyle/>
          <a:p>
            <a:pPr algn="ctr">
              <a:lnSpc>
                <a:spcPts val="4447"/>
              </a:lnSpc>
            </a:pPr>
            <a:r>
              <a:rPr lang="en-US" b="true" sz="3176" i="true">
                <a:solidFill>
                  <a:srgbClr val="FFFFFF"/>
                </a:solidFill>
                <a:latin typeface="Lato Bold Italics"/>
                <a:ea typeface="Lato Bold Italics"/>
                <a:cs typeface="Lato Bold Italics"/>
                <a:sym typeface="Lato Bold Italics"/>
              </a:rPr>
              <a:t>I.  Docker</a:t>
            </a:r>
          </a:p>
          <a:p>
            <a:pPr algn="ctr">
              <a:lnSpc>
                <a:spcPts val="4447"/>
              </a:lnSpc>
              <a:spcBef>
                <a:spcPct val="0"/>
              </a:spcBef>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53997"/>
            <a:ext cx="4226441" cy="8404303"/>
          </a:xfrm>
          <a:custGeom>
            <a:avLst/>
            <a:gdLst/>
            <a:ahLst/>
            <a:cxnLst/>
            <a:rect r="r" b="b" t="t" l="l"/>
            <a:pathLst>
              <a:path h="8404303" w="4226441">
                <a:moveTo>
                  <a:pt x="0" y="0"/>
                </a:moveTo>
                <a:lnTo>
                  <a:pt x="4226441" y="0"/>
                </a:lnTo>
                <a:lnTo>
                  <a:pt x="4226441" y="8404303"/>
                </a:lnTo>
                <a:lnTo>
                  <a:pt x="0" y="8404303"/>
                </a:lnTo>
                <a:lnTo>
                  <a:pt x="0" y="0"/>
                </a:lnTo>
                <a:close/>
              </a:path>
            </a:pathLst>
          </a:custGeom>
          <a:blipFill>
            <a:blip r:embed="rId2"/>
            <a:stretch>
              <a:fillRect l="0" t="0" r="0" b="0"/>
            </a:stretch>
          </a:blipFill>
        </p:spPr>
      </p:sp>
      <p:sp>
        <p:nvSpPr>
          <p:cNvPr name="TextBox 3" id="3"/>
          <p:cNvSpPr txBox="true"/>
          <p:nvPr/>
        </p:nvSpPr>
        <p:spPr>
          <a:xfrm rot="0">
            <a:off x="5527017" y="4272774"/>
            <a:ext cx="12294573" cy="2795857"/>
          </a:xfrm>
          <a:prstGeom prst="rect">
            <a:avLst/>
          </a:prstGeom>
        </p:spPr>
        <p:txBody>
          <a:bodyPr anchor="t" rtlCol="false" tIns="0" lIns="0" bIns="0" rIns="0">
            <a:spAutoFit/>
          </a:bodyPr>
          <a:lstStyle/>
          <a:p>
            <a:pPr algn="ctr">
              <a:lnSpc>
                <a:spcPts val="4447"/>
              </a:lnSpc>
              <a:spcBef>
                <a:spcPct val="0"/>
              </a:spcBef>
            </a:pPr>
            <a:r>
              <a:rPr lang="en-US" b="true" sz="3176" i="true">
                <a:solidFill>
                  <a:srgbClr val="FFFFFF"/>
                </a:solidFill>
                <a:latin typeface="Lato Bold Italics"/>
                <a:ea typeface="Lato Bold Italics"/>
                <a:cs typeface="Lato Bold Italics"/>
                <a:sym typeface="Lato Bold Italics"/>
              </a:rPr>
              <a:t>Le Dockerfile que j'ai créé génère une image pour mon application Node.js. Il installe les dépendances nécessaires et expose le port 3000, ce qui permet d'accéder à l'application depuis l'extérieur du conteneur.</a:t>
            </a:r>
          </a:p>
          <a:p>
            <a:pPr algn="ctr">
              <a:lnSpc>
                <a:spcPts val="4447"/>
              </a:lnSpc>
              <a:spcBef>
                <a:spcPct val="0"/>
              </a:spcBef>
            </a:pPr>
          </a:p>
          <a:p>
            <a:pPr algn="ctr">
              <a:lnSpc>
                <a:spcPts val="4447"/>
              </a:lnSpc>
              <a:spcBef>
                <a:spcPct val="0"/>
              </a:spcBef>
            </a:pPr>
          </a:p>
        </p:txBody>
      </p:sp>
      <p:sp>
        <p:nvSpPr>
          <p:cNvPr name="Freeform 4" id="4"/>
          <p:cNvSpPr/>
          <p:nvPr/>
        </p:nvSpPr>
        <p:spPr>
          <a:xfrm flipH="false" flipV="false" rot="0">
            <a:off x="1636288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06946" y="657118"/>
            <a:ext cx="5439738" cy="8972764"/>
          </a:xfrm>
          <a:custGeom>
            <a:avLst/>
            <a:gdLst/>
            <a:ahLst/>
            <a:cxnLst/>
            <a:rect r="r" b="b" t="t" l="l"/>
            <a:pathLst>
              <a:path h="8972764" w="5439738">
                <a:moveTo>
                  <a:pt x="0" y="0"/>
                </a:moveTo>
                <a:lnTo>
                  <a:pt x="5439738" y="0"/>
                </a:lnTo>
                <a:lnTo>
                  <a:pt x="5439738" y="8972764"/>
                </a:lnTo>
                <a:lnTo>
                  <a:pt x="0" y="8972764"/>
                </a:lnTo>
                <a:lnTo>
                  <a:pt x="0" y="0"/>
                </a:lnTo>
                <a:close/>
              </a:path>
            </a:pathLst>
          </a:custGeom>
          <a:blipFill>
            <a:blip r:embed="rId2"/>
            <a:stretch>
              <a:fillRect l="0" t="0" r="0" b="0"/>
            </a:stretch>
          </a:blipFill>
        </p:spPr>
      </p:sp>
      <p:sp>
        <p:nvSpPr>
          <p:cNvPr name="TextBox 3" id="3"/>
          <p:cNvSpPr txBox="true"/>
          <p:nvPr/>
        </p:nvSpPr>
        <p:spPr>
          <a:xfrm rot="0">
            <a:off x="6511023" y="1265555"/>
            <a:ext cx="11366795" cy="7698741"/>
          </a:xfrm>
          <a:prstGeom prst="rect">
            <a:avLst/>
          </a:prstGeom>
        </p:spPr>
        <p:txBody>
          <a:bodyPr anchor="t" rtlCol="false" tIns="0" lIns="0" bIns="0" rIns="0">
            <a:spAutoFit/>
          </a:bodyPr>
          <a:lstStyle/>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J'ai également utilisé Docker Compose pour gérer deux services : un pour la base de données MySQL et un autre pour mon application Node.js.</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 Dans le fichier Docker Compose, j'ai configuré les variables d'environnement nécessaires pour connecter mon application à la base de données. </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De plus, j'ai assuré que le service Node.js ne démarre que lorsque MySQL est prêt, garantissant ainsi une connexion stable.</a:t>
            </a: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Pour garantir la persistance des données et synchroniser le code local avec le conteneur, j'ai utilisé des volumes. </a:t>
            </a:r>
          </a:p>
          <a:p>
            <a:pPr algn="ctr">
              <a:lnSpc>
                <a:spcPts val="4059"/>
              </a:lnSpc>
              <a:spcBef>
                <a:spcPct val="0"/>
              </a:spcBef>
            </a:pPr>
          </a:p>
          <a:p>
            <a:pPr algn="ctr">
              <a:lnSpc>
                <a:spcPts val="4059"/>
              </a:lnSpc>
              <a:spcBef>
                <a:spcPct val="0"/>
              </a:spcBef>
            </a:pPr>
            <a:r>
              <a:rPr lang="en-US" b="true" sz="2899" i="true">
                <a:solidFill>
                  <a:srgbClr val="FFFFFF"/>
                </a:solidFill>
                <a:latin typeface="Lato Bold Italics"/>
                <a:ea typeface="Lato Bold Italics"/>
                <a:cs typeface="Lato Bold Italics"/>
                <a:sym typeface="Lato Bold Italics"/>
              </a:rPr>
              <a:t>Cela me permet de ne pas perdre les données de la base de données lors des redémarrages des conteneurs et de maintenir une fluidité de développement.</a:t>
            </a:r>
          </a:p>
        </p:txBody>
      </p:sp>
      <p:sp>
        <p:nvSpPr>
          <p:cNvPr name="Freeform 4" id="4"/>
          <p:cNvSpPr/>
          <p:nvPr/>
        </p:nvSpPr>
        <p:spPr>
          <a:xfrm flipH="false" flipV="false" rot="0">
            <a:off x="16362880" y="88100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61612" y="5076825"/>
            <a:ext cx="16764775" cy="3919807"/>
          </a:xfrm>
          <a:prstGeom prst="rect">
            <a:avLst/>
          </a:prstGeom>
        </p:spPr>
        <p:txBody>
          <a:bodyPr anchor="t" rtlCol="false" tIns="0" lIns="0" bIns="0" rIns="0">
            <a:spAutoFit/>
          </a:bodyPr>
          <a:lstStyle/>
          <a:p>
            <a:pPr algn="ctr">
              <a:lnSpc>
                <a:spcPts val="4447"/>
              </a:lnSpc>
              <a:spcBef>
                <a:spcPct val="0"/>
              </a:spcBef>
            </a:pPr>
            <a:r>
              <a:rPr lang="en-US" b="true" sz="3176" i="true">
                <a:solidFill>
                  <a:srgbClr val="FFFFFF"/>
                </a:solidFill>
                <a:latin typeface="Lato Bold Italics"/>
                <a:ea typeface="Lato Bold Italics"/>
                <a:cs typeface="Lato Bold Italics"/>
                <a:sym typeface="Lato Bold Italics"/>
              </a:rPr>
              <a:t>Le fichier backup dans le dossier mysql-docker sert à gérer les sauvegardes de ma base de données MySQL dans le conteneur Docker. </a:t>
            </a:r>
          </a:p>
          <a:p>
            <a:pPr algn="ctr">
              <a:lnSpc>
                <a:spcPts val="4447"/>
              </a:lnSpc>
              <a:spcBef>
                <a:spcPct val="0"/>
              </a:spcBef>
            </a:pPr>
            <a:r>
              <a:rPr lang="en-US" b="true" sz="3176" i="true">
                <a:solidFill>
                  <a:srgbClr val="FFFFFF"/>
                </a:solidFill>
                <a:latin typeface="Lato Bold Italics"/>
                <a:ea typeface="Lato Bold Italics"/>
                <a:cs typeface="Lato Bold Italics"/>
                <a:sym typeface="Lato Bold Italics"/>
              </a:rPr>
              <a:t>Il est utilisé pour effectuer des exports de la base de données via des commandes comme mysqldump, permettant ainsi de créer des copies de sécurité des données.</a:t>
            </a:r>
          </a:p>
          <a:p>
            <a:pPr algn="ctr">
              <a:lnSpc>
                <a:spcPts val="4447"/>
              </a:lnSpc>
              <a:spcBef>
                <a:spcPct val="0"/>
              </a:spcBef>
            </a:pPr>
            <a:r>
              <a:rPr lang="en-US" b="true" sz="3176" i="true">
                <a:solidFill>
                  <a:srgbClr val="FFFFFF"/>
                </a:solidFill>
                <a:latin typeface="Lato Bold Italics"/>
                <a:ea typeface="Lato Bold Italics"/>
                <a:cs typeface="Lato Bold Italics"/>
                <a:sym typeface="Lato Bold Italics"/>
              </a:rPr>
              <a:t> Cela m'assure que, même si le conteneur Docker est supprimé ou recréé, les données restent intactes et peuvent être restaurées facilement.</a:t>
            </a:r>
          </a:p>
          <a:p>
            <a:pPr algn="ctr">
              <a:lnSpc>
                <a:spcPts val="4447"/>
              </a:lnSpc>
              <a:spcBef>
                <a:spcPct val="0"/>
              </a:spcBef>
            </a:pPr>
            <a:r>
              <a:rPr lang="en-US" b="true" sz="3176" i="true">
                <a:solidFill>
                  <a:srgbClr val="FFFFFF"/>
                </a:solidFill>
                <a:latin typeface="Lato Bold Italics"/>
                <a:ea typeface="Lato Bold Italics"/>
                <a:cs typeface="Lato Bold Italics"/>
                <a:sym typeface="Lato Bold Italics"/>
              </a:rPr>
              <a:t> </a:t>
            </a:r>
          </a:p>
        </p:txBody>
      </p:sp>
      <p:sp>
        <p:nvSpPr>
          <p:cNvPr name="Freeform 3" id="3"/>
          <p:cNvSpPr/>
          <p:nvPr/>
        </p:nvSpPr>
        <p:spPr>
          <a:xfrm flipH="false" flipV="false" rot="0">
            <a:off x="4132654" y="1028700"/>
            <a:ext cx="10022692" cy="2926981"/>
          </a:xfrm>
          <a:custGeom>
            <a:avLst/>
            <a:gdLst/>
            <a:ahLst/>
            <a:cxnLst/>
            <a:rect r="r" b="b" t="t" l="l"/>
            <a:pathLst>
              <a:path h="2926981" w="10022692">
                <a:moveTo>
                  <a:pt x="0" y="0"/>
                </a:moveTo>
                <a:lnTo>
                  <a:pt x="10022692" y="0"/>
                </a:lnTo>
                <a:lnTo>
                  <a:pt x="10022692" y="2926981"/>
                </a:lnTo>
                <a:lnTo>
                  <a:pt x="0" y="2926981"/>
                </a:lnTo>
                <a:lnTo>
                  <a:pt x="0" y="0"/>
                </a:lnTo>
                <a:close/>
              </a:path>
            </a:pathLst>
          </a:custGeom>
          <a:blipFill>
            <a:blip r:embed="rId2"/>
            <a:stretch>
              <a:fillRect l="0" t="0" r="0" b="0"/>
            </a:stretch>
          </a:blipFill>
        </p:spPr>
      </p:sp>
      <p:sp>
        <p:nvSpPr>
          <p:cNvPr name="Freeform 4" id="4"/>
          <p:cNvSpPr/>
          <p:nvPr/>
        </p:nvSpPr>
        <p:spPr>
          <a:xfrm flipH="false" flipV="false" rot="0">
            <a:off x="16362880" y="10287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5982" y="228686"/>
            <a:ext cx="18489282" cy="768899"/>
          </a:xfrm>
          <a:prstGeom prst="rect">
            <a:avLst/>
          </a:prstGeom>
        </p:spPr>
        <p:txBody>
          <a:bodyPr anchor="t" rtlCol="false" tIns="0" lIns="0" bIns="0" rIns="0">
            <a:spAutoFit/>
          </a:bodyPr>
          <a:lstStyle/>
          <a:p>
            <a:pPr algn="ctr">
              <a:lnSpc>
                <a:spcPts val="5547"/>
              </a:lnSpc>
            </a:pPr>
            <a:r>
              <a:rPr lang="en-US" b="true" sz="5043">
                <a:solidFill>
                  <a:srgbClr val="FBF9F1"/>
                </a:solidFill>
                <a:latin typeface="Poppins Bold"/>
                <a:ea typeface="Poppins Bold"/>
                <a:cs typeface="Poppins Bold"/>
                <a:sym typeface="Poppins Bold"/>
              </a:rPr>
              <a:t>10.  DÉMONSTRATION</a:t>
            </a:r>
          </a:p>
        </p:txBody>
      </p:sp>
      <p:sp>
        <p:nvSpPr>
          <p:cNvPr name="Freeform 3" id="3"/>
          <p:cNvSpPr/>
          <p:nvPr/>
        </p:nvSpPr>
        <p:spPr>
          <a:xfrm flipH="false" flipV="false" rot="-2181579">
            <a:off x="-6438789" y="1622121"/>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TextBox 4" id="4"/>
          <p:cNvSpPr txBox="true"/>
          <p:nvPr/>
        </p:nvSpPr>
        <p:spPr>
          <a:xfrm rot="0">
            <a:off x="3170368" y="2404180"/>
            <a:ext cx="14762905" cy="3357832"/>
          </a:xfrm>
          <a:prstGeom prst="rect">
            <a:avLst/>
          </a:prstGeom>
        </p:spPr>
        <p:txBody>
          <a:bodyPr anchor="t" rtlCol="false" tIns="0" lIns="0" bIns="0" rIns="0">
            <a:spAutoFit/>
          </a:bodyPr>
          <a:lstStyle/>
          <a:p>
            <a:pPr algn="ctr">
              <a:lnSpc>
                <a:spcPts val="4447"/>
              </a:lnSpc>
              <a:spcBef>
                <a:spcPct val="0"/>
              </a:spcBef>
            </a:pPr>
            <a:r>
              <a:rPr lang="en-US" b="true" sz="3176" i="true">
                <a:solidFill>
                  <a:srgbClr val="FBF9F1"/>
                </a:solidFill>
                <a:latin typeface="Lato Bold Italics"/>
                <a:ea typeface="Lato Bold Italics"/>
                <a:cs typeface="Lato Bold Italics"/>
                <a:sym typeface="Lato Bold Italics"/>
              </a:rPr>
              <a:t>Dans le chapitre 10, dédié à la démonstration, </a:t>
            </a:r>
          </a:p>
          <a:p>
            <a:pPr algn="ctr">
              <a:lnSpc>
                <a:spcPts val="4447"/>
              </a:lnSpc>
              <a:spcBef>
                <a:spcPct val="0"/>
              </a:spcBef>
            </a:pPr>
            <a:r>
              <a:rPr lang="en-US" b="true" sz="3176" i="true">
                <a:solidFill>
                  <a:srgbClr val="FBF9F1"/>
                </a:solidFill>
                <a:latin typeface="Lato Bold Italics"/>
                <a:ea typeface="Lato Bold Italics"/>
                <a:cs typeface="Lato Bold Italics"/>
                <a:sym typeface="Lato Bold Italics"/>
              </a:rPr>
              <a:t>je vais vous présenter une petite démo de l'application en action, en illustrant les principales fonctionnalités, telles que la création d'un utilisateur, la gestion des posts, et l'interaction avec la base de données via Docker. Vous pourrez ainsi voir concrètement comment l'application fonctionne et comment elle gère les opérations en temps réel.</a:t>
            </a:r>
          </a:p>
        </p:txBody>
      </p:sp>
      <p:sp>
        <p:nvSpPr>
          <p:cNvPr name="Freeform 5" id="5"/>
          <p:cNvSpPr/>
          <p:nvPr/>
        </p:nvSpPr>
        <p:spPr>
          <a:xfrm flipH="false" flipV="false" rot="0">
            <a:off x="1636288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56255" y="3205063"/>
            <a:ext cx="12112509" cy="8707633"/>
          </a:xfrm>
          <a:custGeom>
            <a:avLst/>
            <a:gdLst/>
            <a:ahLst/>
            <a:cxnLst/>
            <a:rect r="r" b="b" t="t" l="l"/>
            <a:pathLst>
              <a:path h="8707633" w="12112509">
                <a:moveTo>
                  <a:pt x="0" y="0"/>
                </a:moveTo>
                <a:lnTo>
                  <a:pt x="12112510" y="0"/>
                </a:lnTo>
                <a:lnTo>
                  <a:pt x="12112510" y="8707634"/>
                </a:lnTo>
                <a:lnTo>
                  <a:pt x="0" y="8707634"/>
                </a:lnTo>
                <a:lnTo>
                  <a:pt x="0" y="0"/>
                </a:lnTo>
                <a:close/>
              </a:path>
            </a:pathLst>
          </a:custGeom>
          <a:blipFill>
            <a:blip r:embed="rId2"/>
            <a:stretch>
              <a:fillRect l="0" t="-501" r="0" b="0"/>
            </a:stretch>
          </a:blipFill>
        </p:spPr>
      </p:sp>
      <p:sp>
        <p:nvSpPr>
          <p:cNvPr name="Freeform 3" id="3"/>
          <p:cNvSpPr/>
          <p:nvPr/>
        </p:nvSpPr>
        <p:spPr>
          <a:xfrm flipH="false" flipV="false" rot="0">
            <a:off x="2816293" y="231957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TextBox 4" id="4"/>
          <p:cNvSpPr txBox="true"/>
          <p:nvPr/>
        </p:nvSpPr>
        <p:spPr>
          <a:xfrm rot="0">
            <a:off x="7133635" y="3157438"/>
            <a:ext cx="10836979" cy="699452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Lato Bold"/>
                <a:ea typeface="Lato Bold"/>
                <a:cs typeface="Lato Bold"/>
                <a:sym typeface="Lato Bold"/>
              </a:rPr>
              <a:t>L’architecture M</a:t>
            </a:r>
            <a:r>
              <a:rPr lang="en-US" b="true" sz="2499">
                <a:solidFill>
                  <a:srgbClr val="FFFFFF"/>
                </a:solidFill>
                <a:latin typeface="Lato Bold"/>
                <a:ea typeface="Lato Bold"/>
                <a:cs typeface="Lato Bold"/>
                <a:sym typeface="Lato Bold"/>
              </a:rPr>
              <a:t>VC (Modèle-Vue-Contrôleur) a été choisie pour structurer le projet en raison de ses nombreux avantages :</a:t>
            </a:r>
          </a:p>
          <a:p>
            <a:pPr algn="ctr">
              <a:lnSpc>
                <a:spcPts val="3499"/>
              </a:lnSpc>
              <a:spcBef>
                <a:spcPct val="0"/>
              </a:spcBef>
            </a:pPr>
          </a:p>
          <a:p>
            <a:pPr algn="ctr" marL="539749" indent="-269875" lvl="1">
              <a:lnSpc>
                <a:spcPts val="3499"/>
              </a:lnSpc>
              <a:spcBef>
                <a:spcPct val="0"/>
              </a:spcBef>
              <a:buAutoNum type="arabicPeriod" startAt="1"/>
            </a:pPr>
            <a:r>
              <a:rPr lang="en-US" b="true" sz="2499">
                <a:solidFill>
                  <a:srgbClr val="FFFFFF"/>
                </a:solidFill>
                <a:latin typeface="Lato Bold"/>
                <a:ea typeface="Lato Bold"/>
                <a:cs typeface="Lato Bold"/>
                <a:sym typeface="Lato Bold"/>
              </a:rPr>
              <a:t>Séparation des responsabilités : Chaque couche (Modèle pour les données, Contrôleur pour la logique, Vue pour les réponses) est indépendante, rendant le code plus clair et maintenable.</a:t>
            </a:r>
          </a:p>
          <a:p>
            <a:pPr algn="ctr" marL="539749" indent="-269875" lvl="1">
              <a:lnSpc>
                <a:spcPts val="3499"/>
              </a:lnSpc>
              <a:spcBef>
                <a:spcPct val="0"/>
              </a:spcBef>
              <a:buAutoNum type="arabicPeriod" startAt="1"/>
            </a:pPr>
            <a:r>
              <a:rPr lang="en-US" b="true" sz="2499">
                <a:solidFill>
                  <a:srgbClr val="FFFFFF"/>
                </a:solidFill>
                <a:latin typeface="Lato Bold"/>
                <a:ea typeface="Lato Bold"/>
                <a:cs typeface="Lato Bold"/>
                <a:sym typeface="Lato Bold"/>
              </a:rPr>
              <a:t>Facilité d’évolutivité : Ajouter ou modifier des fonctionnalités devient simple sans impacter l’ensemble du projet.</a:t>
            </a:r>
          </a:p>
          <a:p>
            <a:pPr algn="ctr" marL="539749" indent="-269875" lvl="1">
              <a:lnSpc>
                <a:spcPts val="3499"/>
              </a:lnSpc>
              <a:spcBef>
                <a:spcPct val="0"/>
              </a:spcBef>
              <a:buAutoNum type="arabicPeriod" startAt="1"/>
            </a:pPr>
            <a:r>
              <a:rPr lang="en-US" b="true" sz="2499">
                <a:solidFill>
                  <a:srgbClr val="FFFFFF"/>
                </a:solidFill>
                <a:latin typeface="Lato Bold"/>
                <a:ea typeface="Lato Bold"/>
                <a:cs typeface="Lato Bold"/>
                <a:sym typeface="Lato Bold"/>
              </a:rPr>
              <a:t>Standard reconnu : MVC est une bonne pratique courante, facilitant la collaboration et la compréhension du code par d’autres développeurs.</a:t>
            </a:r>
          </a:p>
          <a:p>
            <a:pPr algn="ctr" marL="539749" indent="-269875" lvl="1">
              <a:lnSpc>
                <a:spcPts val="3499"/>
              </a:lnSpc>
              <a:spcBef>
                <a:spcPct val="0"/>
              </a:spcBef>
              <a:buAutoNum type="arabicPeriod" startAt="1"/>
            </a:pPr>
            <a:r>
              <a:rPr lang="en-US" b="true" sz="2499">
                <a:solidFill>
                  <a:srgbClr val="FFFFFF"/>
                </a:solidFill>
                <a:latin typeface="Lato Bold"/>
                <a:ea typeface="Lato Bold"/>
                <a:cs typeface="Lato Bold"/>
                <a:sym typeface="Lato Bold"/>
              </a:rPr>
              <a:t>Réutilisation du code : Les fonctions du Modèle ou des Contrôleurs peuvent être réutilisées dans d’autres projets ou parties de l’application.</a:t>
            </a:r>
          </a:p>
          <a:p>
            <a:pPr algn="ctr">
              <a:lnSpc>
                <a:spcPts val="3499"/>
              </a:lnSpc>
              <a:spcBef>
                <a:spcPct val="0"/>
              </a:spcBef>
            </a:pPr>
          </a:p>
          <a:p>
            <a:pPr algn="ctr">
              <a:lnSpc>
                <a:spcPts val="3499"/>
              </a:lnSpc>
              <a:spcBef>
                <a:spcPct val="0"/>
              </a:spcBef>
            </a:pPr>
          </a:p>
          <a:p>
            <a:pPr algn="ctr">
              <a:lnSpc>
                <a:spcPts val="3499"/>
              </a:lnSpc>
              <a:spcBef>
                <a:spcPct val="0"/>
              </a:spcBef>
            </a:pPr>
            <a:r>
              <a:rPr lang="en-US" b="true" sz="2499">
                <a:solidFill>
                  <a:srgbClr val="FFFFFF"/>
                </a:solidFill>
                <a:latin typeface="Lato Bold"/>
                <a:ea typeface="Lato Bold"/>
                <a:cs typeface="Lato Bold"/>
                <a:sym typeface="Lato Bold"/>
              </a:rPr>
              <a:t>En somme, MVC garantit une structure claire, évolutive et professionnelle.</a:t>
            </a:r>
          </a:p>
          <a:p>
            <a:pPr algn="ctr">
              <a:lnSpc>
                <a:spcPts val="3499"/>
              </a:lnSpc>
              <a:spcBef>
                <a:spcPct val="0"/>
              </a:spcBef>
            </a:pPr>
          </a:p>
        </p:txBody>
      </p:sp>
      <p:sp>
        <p:nvSpPr>
          <p:cNvPr name="Freeform 5" id="5"/>
          <p:cNvSpPr/>
          <p:nvPr/>
        </p:nvSpPr>
        <p:spPr>
          <a:xfrm flipH="false" flipV="false" rot="0">
            <a:off x="1028700" y="3070026"/>
            <a:ext cx="4436201" cy="7081937"/>
          </a:xfrm>
          <a:custGeom>
            <a:avLst/>
            <a:gdLst/>
            <a:ahLst/>
            <a:cxnLst/>
            <a:rect r="r" b="b" t="t" l="l"/>
            <a:pathLst>
              <a:path h="7081937" w="4436201">
                <a:moveTo>
                  <a:pt x="0" y="0"/>
                </a:moveTo>
                <a:lnTo>
                  <a:pt x="4436201" y="0"/>
                </a:lnTo>
                <a:lnTo>
                  <a:pt x="4436201" y="7081937"/>
                </a:lnTo>
                <a:lnTo>
                  <a:pt x="0" y="7081937"/>
                </a:lnTo>
                <a:lnTo>
                  <a:pt x="0" y="0"/>
                </a:lnTo>
                <a:close/>
              </a:path>
            </a:pathLst>
          </a:custGeom>
          <a:blipFill>
            <a:blip r:embed="rId4"/>
            <a:stretch>
              <a:fillRect l="-1783" t="0" r="-1783" b="0"/>
            </a:stretch>
          </a:blipFill>
        </p:spPr>
      </p:sp>
      <p:sp>
        <p:nvSpPr>
          <p:cNvPr name="TextBox 6" id="6"/>
          <p:cNvSpPr txBox="true"/>
          <p:nvPr/>
        </p:nvSpPr>
        <p:spPr>
          <a:xfrm rot="0">
            <a:off x="3812205" y="751010"/>
            <a:ext cx="11159824"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5. ARCHITECTURE DU PROJET</a:t>
            </a:r>
            <a:r>
              <a:rPr lang="en-US" sz="6000" b="true">
                <a:solidFill>
                  <a:srgbClr val="FBF9F1"/>
                </a:solidFill>
                <a:latin typeface="Poppins Bold"/>
                <a:ea typeface="Poppins Bold"/>
                <a:cs typeface="Poppins Bold"/>
                <a:sym typeface="Poppins Bold"/>
              </a:rPr>
              <a:t> </a:t>
            </a:r>
          </a:p>
        </p:txBody>
      </p:sp>
      <p:sp>
        <p:nvSpPr>
          <p:cNvPr name="TextBox 7" id="7"/>
          <p:cNvSpPr txBox="true"/>
          <p:nvPr/>
        </p:nvSpPr>
        <p:spPr>
          <a:xfrm rot="0">
            <a:off x="3812205" y="2305428"/>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Pourquoi une architecture MVC ?</a:t>
            </a:r>
          </a:p>
        </p:txBody>
      </p:sp>
      <p:sp>
        <p:nvSpPr>
          <p:cNvPr name="Freeform 8" id="8"/>
          <p:cNvSpPr/>
          <p:nvPr/>
        </p:nvSpPr>
        <p:spPr>
          <a:xfrm flipH="false" flipV="false" rot="0">
            <a:off x="16811090" y="760535"/>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push dir="l"/>
  </p:transition>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8855364" y="633087"/>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TextBox 3" id="3"/>
          <p:cNvSpPr txBox="true"/>
          <p:nvPr/>
        </p:nvSpPr>
        <p:spPr>
          <a:xfrm rot="0">
            <a:off x="1175032" y="2656501"/>
            <a:ext cx="16084268" cy="6791912"/>
          </a:xfrm>
          <a:prstGeom prst="rect">
            <a:avLst/>
          </a:prstGeom>
        </p:spPr>
        <p:txBody>
          <a:bodyPr anchor="t" rtlCol="false" tIns="0" lIns="0" bIns="0" rIns="0">
            <a:spAutoFit/>
          </a:bodyPr>
          <a:lstStyle/>
          <a:p>
            <a:pPr algn="ctr">
              <a:lnSpc>
                <a:spcPts val="4167"/>
              </a:lnSpc>
            </a:pPr>
            <a:r>
              <a:rPr lang="en-US" sz="2976" b="true">
                <a:solidFill>
                  <a:srgbClr val="FFFFFF"/>
                </a:solidFill>
                <a:latin typeface="Lato Bold"/>
                <a:ea typeface="Lato Bold"/>
                <a:cs typeface="Lato Bold"/>
                <a:sym typeface="Lato Bold"/>
              </a:rPr>
              <a:t>Ce projet m'a permis d'atteindre mes objectifs en appliquant les compétences acquises durant ma formation, notamment avec </a:t>
            </a:r>
            <a:r>
              <a:rPr lang="en-US" b="true" sz="2976" i="true">
                <a:solidFill>
                  <a:srgbClr val="FFFFFF"/>
                </a:solidFill>
                <a:latin typeface="Lato Bold Italics"/>
                <a:ea typeface="Lato Bold Italics"/>
                <a:cs typeface="Lato Bold Italics"/>
                <a:sym typeface="Lato Bold Italics"/>
              </a:rPr>
              <a:t>Node.js, MySQL et Sequelize. </a:t>
            </a:r>
          </a:p>
          <a:p>
            <a:pPr algn="ctr">
              <a:lnSpc>
                <a:spcPts val="4167"/>
              </a:lnSpc>
            </a:pPr>
          </a:p>
          <a:p>
            <a:pPr algn="ctr">
              <a:lnSpc>
                <a:spcPts val="4167"/>
              </a:lnSpc>
            </a:pPr>
            <a:r>
              <a:rPr lang="en-US" sz="2976" b="true">
                <a:solidFill>
                  <a:srgbClr val="FFFFFF"/>
                </a:solidFill>
                <a:latin typeface="Lato Bold"/>
                <a:ea typeface="Lato Bold"/>
                <a:cs typeface="Lato Bold"/>
                <a:sym typeface="Lato Bold"/>
              </a:rPr>
              <a:t>En utilisant la méthodologie</a:t>
            </a:r>
            <a:r>
              <a:rPr lang="en-US" b="true" sz="2976" i="true">
                <a:solidFill>
                  <a:srgbClr val="FFFFFF"/>
                </a:solidFill>
                <a:latin typeface="Lato Bold Italics"/>
                <a:ea typeface="Lato Bold Italics"/>
                <a:cs typeface="Lato Bold Italics"/>
                <a:sym typeface="Lato Bold Italics"/>
              </a:rPr>
              <a:t> agile et Kanban, </a:t>
            </a:r>
            <a:r>
              <a:rPr lang="en-US" sz="2976" b="true">
                <a:solidFill>
                  <a:srgbClr val="FFFFFF"/>
                </a:solidFill>
                <a:latin typeface="Lato Bold"/>
                <a:ea typeface="Lato Bold"/>
                <a:cs typeface="Lato Bold"/>
                <a:sym typeface="Lato Bold"/>
              </a:rPr>
              <a:t>j'ai pu mieux organiser mon travail, prioriser les tâches et respecter les délais. </a:t>
            </a:r>
          </a:p>
          <a:p>
            <a:pPr algn="ctr">
              <a:lnSpc>
                <a:spcPts val="4167"/>
              </a:lnSpc>
            </a:pPr>
          </a:p>
          <a:p>
            <a:pPr algn="ctr">
              <a:lnSpc>
                <a:spcPts val="4167"/>
              </a:lnSpc>
            </a:pPr>
            <a:r>
              <a:rPr lang="en-US" sz="2976" b="true">
                <a:solidFill>
                  <a:srgbClr val="FFFFFF"/>
                </a:solidFill>
                <a:latin typeface="Lato Bold"/>
                <a:ea typeface="Lato Bold"/>
                <a:cs typeface="Lato Bold"/>
                <a:sym typeface="Lato Bold"/>
              </a:rPr>
              <a:t>J'ai également renforcé mes connaissances en création </a:t>
            </a:r>
            <a:r>
              <a:rPr lang="en-US" b="true" sz="2976" i="true">
                <a:solidFill>
                  <a:srgbClr val="FFFFFF"/>
                </a:solidFill>
                <a:latin typeface="Lato Bold Italics"/>
                <a:ea typeface="Lato Bold Italics"/>
                <a:cs typeface="Lato Bold Italics"/>
                <a:sym typeface="Lato Bold Italics"/>
              </a:rPr>
              <a:t>d'APIs RESTful, </a:t>
            </a:r>
            <a:r>
              <a:rPr lang="en-US" sz="2976" b="true">
                <a:solidFill>
                  <a:srgbClr val="FFFFFF"/>
                </a:solidFill>
                <a:latin typeface="Lato Bold"/>
                <a:ea typeface="Lato Bold"/>
                <a:cs typeface="Lato Bold"/>
                <a:sym typeface="Lato Bold"/>
              </a:rPr>
              <a:t>gestion de bases de données et authentification sécurisée, des compétences clés dans le développement moderne. </a:t>
            </a:r>
          </a:p>
          <a:p>
            <a:pPr algn="ctr">
              <a:lnSpc>
                <a:spcPts val="4167"/>
              </a:lnSpc>
            </a:pPr>
            <a:r>
              <a:rPr lang="en-US" sz="2976" b="true">
                <a:solidFill>
                  <a:srgbClr val="FFFFFF"/>
                </a:solidFill>
                <a:latin typeface="Lato Bold"/>
                <a:ea typeface="Lato Bold"/>
                <a:cs typeface="Lato Bold"/>
                <a:sym typeface="Lato Bold"/>
              </a:rPr>
              <a:t>Ce projet m'a aussi préparé à travailler en équipe, même dans un cadre personnel, simulant un environnement collaboratif. </a:t>
            </a:r>
          </a:p>
          <a:p>
            <a:pPr algn="ctr">
              <a:lnSpc>
                <a:spcPts val="4167"/>
              </a:lnSpc>
            </a:pPr>
          </a:p>
          <a:p>
            <a:pPr algn="ctr">
              <a:lnSpc>
                <a:spcPts val="4167"/>
              </a:lnSpc>
              <a:spcBef>
                <a:spcPct val="0"/>
              </a:spcBef>
            </a:pPr>
            <a:r>
              <a:rPr lang="en-US" b="true" sz="2976">
                <a:solidFill>
                  <a:srgbClr val="FFFFFF"/>
                </a:solidFill>
                <a:latin typeface="Lato Bold"/>
                <a:ea typeface="Lato Bold"/>
                <a:cs typeface="Lato Bold"/>
                <a:sym typeface="Lato Bold"/>
              </a:rPr>
              <a:t>En résumé, j'ai atteint mes objectifs tout en consolidant des compétences recherchées sur le marché du travail.</a:t>
            </a:r>
          </a:p>
        </p:txBody>
      </p:sp>
      <p:sp>
        <p:nvSpPr>
          <p:cNvPr name="TextBox 4" id="4"/>
          <p:cNvSpPr txBox="true"/>
          <p:nvPr/>
        </p:nvSpPr>
        <p:spPr>
          <a:xfrm rot="0">
            <a:off x="175982" y="228686"/>
            <a:ext cx="18489282" cy="768899"/>
          </a:xfrm>
          <a:prstGeom prst="rect">
            <a:avLst/>
          </a:prstGeom>
        </p:spPr>
        <p:txBody>
          <a:bodyPr anchor="t" rtlCol="false" tIns="0" lIns="0" bIns="0" rIns="0">
            <a:spAutoFit/>
          </a:bodyPr>
          <a:lstStyle/>
          <a:p>
            <a:pPr algn="ctr">
              <a:lnSpc>
                <a:spcPts val="5547"/>
              </a:lnSpc>
            </a:pPr>
            <a:r>
              <a:rPr lang="en-US" b="true" sz="5043">
                <a:solidFill>
                  <a:srgbClr val="FBF9F1"/>
                </a:solidFill>
                <a:latin typeface="Poppins Bold"/>
                <a:ea typeface="Poppins Bold"/>
                <a:cs typeface="Poppins Bold"/>
                <a:sym typeface="Poppins Bold"/>
              </a:rPr>
              <a:t>11.  OBJECTIFS ATEINT ?</a:t>
            </a:r>
          </a:p>
        </p:txBody>
      </p:sp>
      <p:sp>
        <p:nvSpPr>
          <p:cNvPr name="Freeform 5" id="5"/>
          <p:cNvSpPr/>
          <p:nvPr/>
        </p:nvSpPr>
        <p:spPr>
          <a:xfrm flipH="false" flipV="false" rot="0">
            <a:off x="16362880" y="102870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10971" y="3035667"/>
            <a:ext cx="17466058" cy="5875107"/>
          </a:xfrm>
          <a:prstGeom prst="rect">
            <a:avLst/>
          </a:prstGeom>
        </p:spPr>
        <p:txBody>
          <a:bodyPr anchor="t" rtlCol="false" tIns="0" lIns="0" bIns="0" rIns="0">
            <a:spAutoFit/>
          </a:bodyPr>
          <a:lstStyle/>
          <a:p>
            <a:pPr algn="ctr">
              <a:lnSpc>
                <a:spcPts val="3883"/>
              </a:lnSpc>
              <a:spcBef>
                <a:spcPct val="0"/>
              </a:spcBef>
            </a:pPr>
            <a:r>
              <a:rPr lang="en-US" sz="2773">
                <a:solidFill>
                  <a:srgbClr val="FFFFFF"/>
                </a:solidFill>
                <a:latin typeface="Lato"/>
                <a:ea typeface="Lato"/>
                <a:cs typeface="Lato"/>
                <a:sym typeface="Lato"/>
              </a:rPr>
              <a:t>Ce mémoire marque une étape clé de mon parcours en développement web et mobile. </a:t>
            </a:r>
          </a:p>
          <a:p>
            <a:pPr algn="ctr">
              <a:lnSpc>
                <a:spcPts val="3883"/>
              </a:lnSpc>
              <a:spcBef>
                <a:spcPct val="0"/>
              </a:spcBef>
            </a:pPr>
            <a:r>
              <a:rPr lang="en-US" sz="2773">
                <a:solidFill>
                  <a:srgbClr val="FFFFFF"/>
                </a:solidFill>
                <a:latin typeface="Lato"/>
                <a:ea typeface="Lato"/>
                <a:cs typeface="Lato"/>
                <a:sym typeface="Lato"/>
              </a:rPr>
              <a:t>À travers ce projet, j'ai mis en pratique les connaissances acquises, notamment avec Node.js, Sequelize, Docker et l'architecture MVC, ce qui m’a permis de renforcer mes compétences techniques et organisationnelles.</a:t>
            </a:r>
          </a:p>
          <a:p>
            <a:pPr algn="ctr">
              <a:lnSpc>
                <a:spcPts val="3883"/>
              </a:lnSpc>
              <a:spcBef>
                <a:spcPct val="0"/>
              </a:spcBef>
            </a:pPr>
            <a:r>
              <a:rPr lang="en-US" sz="2773">
                <a:solidFill>
                  <a:srgbClr val="FFFFFF"/>
                </a:solidFill>
                <a:latin typeface="Lato"/>
                <a:ea typeface="Lato"/>
                <a:cs typeface="Lato"/>
                <a:sym typeface="Lato"/>
              </a:rPr>
              <a:t> L’utilisation de Docker a été un moment clé, me permettant de mieux comprendre le déploiement et l'intégration continue. </a:t>
            </a:r>
          </a:p>
          <a:p>
            <a:pPr algn="ctr">
              <a:lnSpc>
                <a:spcPts val="3883"/>
              </a:lnSpc>
              <a:spcBef>
                <a:spcPct val="0"/>
              </a:spcBef>
            </a:pPr>
            <a:r>
              <a:rPr lang="en-US" sz="2773">
                <a:solidFill>
                  <a:srgbClr val="FFFFFF"/>
                </a:solidFill>
                <a:latin typeface="Lato"/>
                <a:ea typeface="Lato"/>
                <a:cs typeface="Lato"/>
                <a:sym typeface="Lato"/>
              </a:rPr>
              <a:t>J'ai également surmonté des défis liés à la gestion des relations dans Sequelize, la sécurisation des routes et l'authentification via JWT. </a:t>
            </a:r>
          </a:p>
          <a:p>
            <a:pPr algn="ctr">
              <a:lnSpc>
                <a:spcPts val="3883"/>
              </a:lnSpc>
              <a:spcBef>
                <a:spcPct val="0"/>
              </a:spcBef>
            </a:pPr>
            <a:r>
              <a:rPr lang="en-US" sz="2773">
                <a:solidFill>
                  <a:srgbClr val="FFFFFF"/>
                </a:solidFill>
                <a:latin typeface="Lato"/>
                <a:ea typeface="Lato"/>
                <a:cs typeface="Lato"/>
                <a:sym typeface="Lato"/>
              </a:rPr>
              <a:t>L'intégration des tests unitaires avec Jest a renforcé la qualité du code. Ce projet m'a appris que rien n'est impossible avec de la persévérance et une approche méthodique. </a:t>
            </a:r>
          </a:p>
          <a:p>
            <a:pPr algn="ctr">
              <a:lnSpc>
                <a:spcPts val="3883"/>
              </a:lnSpc>
              <a:spcBef>
                <a:spcPct val="0"/>
              </a:spcBef>
            </a:pPr>
            <a:r>
              <a:rPr lang="en-US" sz="2773">
                <a:solidFill>
                  <a:srgbClr val="FFFFFF"/>
                </a:solidFill>
                <a:latin typeface="Lato"/>
                <a:ea typeface="Lato"/>
                <a:cs typeface="Lato"/>
                <a:sym typeface="Lato"/>
              </a:rPr>
              <a:t>Il m’a permis d’approfondir mes compétences en back-end, domaine dans lequel je souhaite continuer à me spécialiser. Ce projet est un tremplin vers des défis professionnels plus ambitieux, avec l'envie de continuer à me perfectionner dans le développement back-end.</a:t>
            </a:r>
          </a:p>
        </p:txBody>
      </p:sp>
      <p:sp>
        <p:nvSpPr>
          <p:cNvPr name="TextBox 3" id="3"/>
          <p:cNvSpPr txBox="true"/>
          <p:nvPr/>
        </p:nvSpPr>
        <p:spPr>
          <a:xfrm rot="0">
            <a:off x="175982" y="1019175"/>
            <a:ext cx="18489282" cy="768899"/>
          </a:xfrm>
          <a:prstGeom prst="rect">
            <a:avLst/>
          </a:prstGeom>
        </p:spPr>
        <p:txBody>
          <a:bodyPr anchor="t" rtlCol="false" tIns="0" lIns="0" bIns="0" rIns="0">
            <a:spAutoFit/>
          </a:bodyPr>
          <a:lstStyle/>
          <a:p>
            <a:pPr algn="ctr">
              <a:lnSpc>
                <a:spcPts val="5547"/>
              </a:lnSpc>
            </a:pPr>
            <a:r>
              <a:rPr lang="en-US" b="true" sz="5043">
                <a:solidFill>
                  <a:srgbClr val="FBF9F1"/>
                </a:solidFill>
                <a:latin typeface="Poppins Bold"/>
                <a:ea typeface="Poppins Bold"/>
                <a:cs typeface="Poppins Bold"/>
                <a:sym typeface="Poppins Bold"/>
              </a:rPr>
              <a:t>12.  CONCLUSION</a:t>
            </a:r>
          </a:p>
        </p:txBody>
      </p:sp>
      <p:sp>
        <p:nvSpPr>
          <p:cNvPr name="Freeform 4" id="4"/>
          <p:cNvSpPr/>
          <p:nvPr/>
        </p:nvSpPr>
        <p:spPr>
          <a:xfrm flipH="false" flipV="false" rot="-2181579">
            <a:off x="-7769014" y="-5871477"/>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5" id="5"/>
          <p:cNvSpPr/>
          <p:nvPr/>
        </p:nvSpPr>
        <p:spPr>
          <a:xfrm flipH="false" flipV="false" rot="-2181579">
            <a:off x="11387879" y="-7983984"/>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6" id="6"/>
          <p:cNvSpPr/>
          <p:nvPr/>
        </p:nvSpPr>
        <p:spPr>
          <a:xfrm flipH="false" flipV="false" rot="-2181579">
            <a:off x="16596266" y="2970383"/>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3718346" y="-1731661"/>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TextBox 3" id="3"/>
          <p:cNvSpPr txBox="true"/>
          <p:nvPr/>
        </p:nvSpPr>
        <p:spPr>
          <a:xfrm rot="0">
            <a:off x="2043910" y="561975"/>
            <a:ext cx="11159824"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6. DIAGRAMME ERD</a:t>
            </a:r>
          </a:p>
        </p:txBody>
      </p:sp>
      <p:sp>
        <p:nvSpPr>
          <p:cNvPr name="TextBox 4" id="4"/>
          <p:cNvSpPr txBox="true"/>
          <p:nvPr/>
        </p:nvSpPr>
        <p:spPr>
          <a:xfrm rot="0">
            <a:off x="1666069" y="1685769"/>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Pourquoi un diagramme ERD ?</a:t>
            </a:r>
          </a:p>
        </p:txBody>
      </p:sp>
      <p:sp>
        <p:nvSpPr>
          <p:cNvPr name="Freeform 5" id="5"/>
          <p:cNvSpPr/>
          <p:nvPr/>
        </p:nvSpPr>
        <p:spPr>
          <a:xfrm flipH="false" flipV="false" rot="0">
            <a:off x="593387" y="1699916"/>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TextBox 6" id="6"/>
          <p:cNvSpPr txBox="true"/>
          <p:nvPr/>
        </p:nvSpPr>
        <p:spPr>
          <a:xfrm rot="0">
            <a:off x="593387" y="2661253"/>
            <a:ext cx="13249412" cy="7152749"/>
          </a:xfrm>
          <a:prstGeom prst="rect">
            <a:avLst/>
          </a:prstGeom>
        </p:spPr>
        <p:txBody>
          <a:bodyPr anchor="t" rtlCol="false" tIns="0" lIns="0" bIns="0" rIns="0">
            <a:spAutoFit/>
          </a:bodyPr>
          <a:lstStyle/>
          <a:p>
            <a:pPr algn="ctr">
              <a:lnSpc>
                <a:spcPts val="3572"/>
              </a:lnSpc>
              <a:spcBef>
                <a:spcPct val="0"/>
              </a:spcBef>
            </a:pPr>
            <a:r>
              <a:rPr lang="en-US" b="true" sz="2551">
                <a:solidFill>
                  <a:srgbClr val="FFFFFF"/>
                </a:solidFill>
                <a:latin typeface="Lato Bold"/>
                <a:ea typeface="Lato Bold"/>
                <a:cs typeface="Lato Bold"/>
                <a:sym typeface="Lato Bold"/>
              </a:rPr>
              <a:t>J’ai utilisé un diagramme ERD (Entity-Relationship Diagram) pour concevoir la base de données, car le pr</a:t>
            </a:r>
            <a:r>
              <a:rPr lang="en-US" b="true" sz="2551">
                <a:solidFill>
                  <a:srgbClr val="FFFFFF"/>
                </a:solidFill>
                <a:latin typeface="Lato Bold"/>
                <a:ea typeface="Lato Bold"/>
                <a:cs typeface="Lato Bold"/>
                <a:sym typeface="Lato Bold"/>
              </a:rPr>
              <a:t>ojet repose sur une base relationnelle avec MySQL, un système largement connu et essentiel à maîtriser dans le développement web.</a:t>
            </a:r>
          </a:p>
          <a:p>
            <a:pPr algn="ctr">
              <a:lnSpc>
                <a:spcPts val="3572"/>
              </a:lnSpc>
              <a:spcBef>
                <a:spcPct val="0"/>
              </a:spcBef>
            </a:pPr>
          </a:p>
          <a:p>
            <a:pPr algn="ctr">
              <a:lnSpc>
                <a:spcPts val="3572"/>
              </a:lnSpc>
              <a:spcBef>
                <a:spcPct val="0"/>
              </a:spcBef>
            </a:pPr>
            <a:r>
              <a:rPr lang="en-US" b="true" sz="2551">
                <a:solidFill>
                  <a:srgbClr val="FFFFFF"/>
                </a:solidFill>
                <a:latin typeface="Lato Bold"/>
                <a:ea typeface="Lato Bold"/>
                <a:cs typeface="Lato Bold"/>
                <a:sym typeface="Lato Bold"/>
              </a:rPr>
              <a:t> MySQL et structure relationnelle :</a:t>
            </a:r>
          </a:p>
          <a:p>
            <a:pPr algn="ctr">
              <a:lnSpc>
                <a:spcPts val="3572"/>
              </a:lnSpc>
              <a:spcBef>
                <a:spcPct val="0"/>
              </a:spcBef>
            </a:pPr>
          </a:p>
          <a:p>
            <a:pPr algn="ctr" marL="1101935" indent="-367312" lvl="2">
              <a:lnSpc>
                <a:spcPts val="3572"/>
              </a:lnSpc>
              <a:spcBef>
                <a:spcPct val="0"/>
              </a:spcBef>
              <a:buFont typeface="Arial"/>
              <a:buChar char="⚬"/>
            </a:pPr>
            <a:r>
              <a:rPr lang="en-US" sz="2551">
                <a:solidFill>
                  <a:srgbClr val="FFFFFF"/>
                </a:solidFill>
                <a:latin typeface="Lato"/>
                <a:ea typeface="Lato"/>
                <a:cs typeface="Lato"/>
                <a:sym typeface="Lato"/>
              </a:rPr>
              <a:t>MySQL est idéal pour des projets nécessitant des relations complexes entre les données, comme un réseau social avec des utilisateurs, posts et commentaires interconnectés.</a:t>
            </a:r>
          </a:p>
          <a:p>
            <a:pPr algn="ctr" marL="1101935" indent="-367312" lvl="2">
              <a:lnSpc>
                <a:spcPts val="3572"/>
              </a:lnSpc>
              <a:spcBef>
                <a:spcPct val="0"/>
              </a:spcBef>
              <a:buFont typeface="Arial"/>
              <a:buChar char="⚬"/>
            </a:pPr>
            <a:r>
              <a:rPr lang="en-US" sz="2551">
                <a:solidFill>
                  <a:srgbClr val="FFFFFF"/>
                </a:solidFill>
                <a:latin typeface="Lato"/>
                <a:ea typeface="Lato"/>
                <a:cs typeface="Lato"/>
                <a:sym typeface="Lato"/>
              </a:rPr>
              <a:t>Le diagramme ERD permet de visualiser ces relations (one-to-many, many-to-many) et de garantir une structure logique et cohérente dès le départ.</a:t>
            </a:r>
          </a:p>
          <a:p>
            <a:pPr algn="ctr">
              <a:lnSpc>
                <a:spcPts val="3572"/>
              </a:lnSpc>
              <a:spcBef>
                <a:spcPct val="0"/>
              </a:spcBef>
            </a:pPr>
          </a:p>
          <a:p>
            <a:pPr algn="ctr">
              <a:lnSpc>
                <a:spcPts val="3572"/>
              </a:lnSpc>
              <a:spcBef>
                <a:spcPct val="0"/>
              </a:spcBef>
            </a:pPr>
            <a:r>
              <a:rPr lang="en-US" sz="2551">
                <a:solidFill>
                  <a:srgbClr val="FFFFFF"/>
                </a:solidFill>
                <a:latin typeface="Lato"/>
                <a:ea typeface="Lato"/>
                <a:cs typeface="Lato"/>
                <a:sym typeface="Lato"/>
              </a:rPr>
              <a:t> </a:t>
            </a:r>
            <a:r>
              <a:rPr lang="en-US" b="true" sz="2551">
                <a:solidFill>
                  <a:srgbClr val="FFFFFF"/>
                </a:solidFill>
                <a:latin typeface="Lato Bold"/>
                <a:ea typeface="Lato Bold"/>
                <a:cs typeface="Lato Bold"/>
                <a:sym typeface="Lato Bold"/>
              </a:rPr>
              <a:t>Avantages par rapport à MongoDB</a:t>
            </a:r>
          </a:p>
          <a:p>
            <a:pPr algn="ctr">
              <a:lnSpc>
                <a:spcPts val="3572"/>
              </a:lnSpc>
              <a:spcBef>
                <a:spcPct val="0"/>
              </a:spcBef>
            </a:pPr>
          </a:p>
          <a:p>
            <a:pPr algn="ctr" marL="1101935" indent="-367312" lvl="2">
              <a:lnSpc>
                <a:spcPts val="3572"/>
              </a:lnSpc>
              <a:spcBef>
                <a:spcPct val="0"/>
              </a:spcBef>
              <a:buFont typeface="Arial"/>
              <a:buChar char="⚬"/>
            </a:pPr>
            <a:r>
              <a:rPr lang="en-US" sz="2551">
                <a:solidFill>
                  <a:srgbClr val="FFFFFF"/>
                </a:solidFill>
                <a:latin typeface="Lato"/>
                <a:ea typeface="Lato"/>
                <a:cs typeface="Lato"/>
                <a:sym typeface="Lato"/>
              </a:rPr>
              <a:t>MySQL gère efficacement les relations complexes avec des clés étrangères, ce qui simplifie les jointures et assure l’intégrité des données.</a:t>
            </a:r>
          </a:p>
        </p:txBody>
      </p:sp>
      <p:sp>
        <p:nvSpPr>
          <p:cNvPr name="Freeform 7" id="7"/>
          <p:cNvSpPr/>
          <p:nvPr/>
        </p:nvSpPr>
        <p:spPr>
          <a:xfrm flipH="false" flipV="false" rot="0">
            <a:off x="15483728" y="881009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6626729">
            <a:off x="12573616" y="-4307926"/>
            <a:ext cx="9371367" cy="6765512"/>
          </a:xfrm>
          <a:custGeom>
            <a:avLst/>
            <a:gdLst/>
            <a:ahLst/>
            <a:cxnLst/>
            <a:rect r="r" b="b" t="t" l="l"/>
            <a:pathLst>
              <a:path h="6765512" w="9371367">
                <a:moveTo>
                  <a:pt x="9371368" y="0"/>
                </a:moveTo>
                <a:lnTo>
                  <a:pt x="0" y="0"/>
                </a:lnTo>
                <a:lnTo>
                  <a:pt x="0" y="6765512"/>
                </a:lnTo>
                <a:lnTo>
                  <a:pt x="9371368" y="6765512"/>
                </a:lnTo>
                <a:lnTo>
                  <a:pt x="9371368" y="0"/>
                </a:lnTo>
                <a:close/>
              </a:path>
            </a:pathLst>
          </a:custGeom>
          <a:blipFill>
            <a:blip r:embed="rId2"/>
            <a:stretch>
              <a:fillRect l="0" t="0" r="0" b="0"/>
            </a:stretch>
          </a:blipFill>
        </p:spPr>
      </p:sp>
      <p:sp>
        <p:nvSpPr>
          <p:cNvPr name="TextBox 3" id="3"/>
          <p:cNvSpPr txBox="true"/>
          <p:nvPr/>
        </p:nvSpPr>
        <p:spPr>
          <a:xfrm rot="0">
            <a:off x="0" y="2547159"/>
            <a:ext cx="17814734" cy="7775661"/>
          </a:xfrm>
          <a:prstGeom prst="rect">
            <a:avLst/>
          </a:prstGeom>
        </p:spPr>
        <p:txBody>
          <a:bodyPr anchor="t" rtlCol="false" tIns="0" lIns="0" bIns="0" rIns="0">
            <a:spAutoFit/>
          </a:bodyPr>
          <a:lstStyle/>
          <a:p>
            <a:pPr algn="ctr">
              <a:lnSpc>
                <a:spcPts val="3626"/>
              </a:lnSpc>
            </a:pPr>
          </a:p>
          <a:p>
            <a:pPr algn="ctr" marL="1118516" indent="-372839" lvl="2">
              <a:lnSpc>
                <a:spcPts val="3626"/>
              </a:lnSpc>
              <a:buFont typeface="Arial"/>
              <a:buChar char="⚬"/>
            </a:pPr>
            <a:r>
              <a:rPr lang="en-US" sz="2590">
                <a:solidFill>
                  <a:srgbClr val="FFFFFF"/>
                </a:solidFill>
                <a:latin typeface="Lato"/>
                <a:ea typeface="Lato"/>
                <a:cs typeface="Lato"/>
                <a:sym typeface="Lato"/>
              </a:rPr>
              <a:t>Contrairement à MongoDB, qui est flexible mais moins strict, MySQL impose une structure organisée, mieux adaptée à un projet nécessitant des relations bien définies.</a:t>
            </a:r>
          </a:p>
          <a:p>
            <a:pPr algn="ctr">
              <a:lnSpc>
                <a:spcPts val="3626"/>
              </a:lnSpc>
            </a:pPr>
          </a:p>
          <a:p>
            <a:pPr algn="ctr">
              <a:lnSpc>
                <a:spcPts val="3626"/>
              </a:lnSpc>
            </a:pPr>
            <a:r>
              <a:rPr lang="en-US" sz="2590">
                <a:solidFill>
                  <a:srgbClr val="FFFFFF"/>
                </a:solidFill>
                <a:latin typeface="Lato"/>
                <a:ea typeface="Lato"/>
                <a:cs typeface="Lato"/>
                <a:sym typeface="Lato"/>
              </a:rPr>
              <a:t> </a:t>
            </a:r>
            <a:r>
              <a:rPr lang="en-US" sz="2590" b="true">
                <a:solidFill>
                  <a:srgbClr val="FFFFFF"/>
                </a:solidFill>
                <a:latin typeface="Lato Bold"/>
                <a:ea typeface="Lato Bold"/>
                <a:cs typeface="Lato Bold"/>
                <a:sym typeface="Lato Bold"/>
              </a:rPr>
              <a:t>Planification et optimisation :</a:t>
            </a:r>
          </a:p>
          <a:p>
            <a:pPr algn="ctr">
              <a:lnSpc>
                <a:spcPts val="3626"/>
              </a:lnSpc>
            </a:pPr>
          </a:p>
          <a:p>
            <a:pPr algn="ctr" marL="1118516" indent="-372839" lvl="2">
              <a:lnSpc>
                <a:spcPts val="3626"/>
              </a:lnSpc>
              <a:buFont typeface="Arial"/>
              <a:buChar char="⚬"/>
            </a:pPr>
            <a:r>
              <a:rPr lang="en-US" sz="2590">
                <a:solidFill>
                  <a:srgbClr val="FFFFFF"/>
                </a:solidFill>
                <a:latin typeface="Lato"/>
                <a:ea typeface="Lato"/>
                <a:cs typeface="Lato"/>
                <a:sym typeface="Lato"/>
              </a:rPr>
              <a:t>Le diagramme ERD facilite la planification en fournissant une vue claire des entités et de leurs interactions, évitant ainsi des erreurs de conception.</a:t>
            </a:r>
          </a:p>
          <a:p>
            <a:pPr algn="ctr">
              <a:lnSpc>
                <a:spcPts val="3626"/>
              </a:lnSpc>
            </a:pPr>
          </a:p>
          <a:p>
            <a:pPr algn="ctr" marL="1118516" indent="-372839" lvl="2">
              <a:lnSpc>
                <a:spcPts val="3626"/>
              </a:lnSpc>
              <a:spcBef>
                <a:spcPct val="0"/>
              </a:spcBef>
              <a:buFont typeface="Arial"/>
              <a:buChar char="⚬"/>
            </a:pPr>
            <a:r>
              <a:rPr lang="en-US" sz="2590">
                <a:solidFill>
                  <a:srgbClr val="FFFFFF"/>
                </a:solidFill>
                <a:latin typeface="Lato"/>
                <a:ea typeface="Lato"/>
                <a:cs typeface="Lato"/>
                <a:sym typeface="Lato"/>
              </a:rPr>
              <a:t>Il aide aussi à optimiser les requêtes SQL et à garantir que la base de données reste perf</a:t>
            </a:r>
            <a:r>
              <a:rPr lang="en-US" sz="2590">
                <a:solidFill>
                  <a:srgbClr val="FFFFFF"/>
                </a:solidFill>
                <a:latin typeface="Lato"/>
                <a:ea typeface="Lato"/>
                <a:cs typeface="Lato"/>
                <a:sym typeface="Lato"/>
              </a:rPr>
              <a:t>ormante.</a:t>
            </a:r>
          </a:p>
          <a:p>
            <a:pPr algn="ctr">
              <a:lnSpc>
                <a:spcPts val="3626"/>
              </a:lnSpc>
              <a:spcBef>
                <a:spcPct val="0"/>
              </a:spcBef>
            </a:pPr>
          </a:p>
          <a:p>
            <a:pPr algn="ctr">
              <a:lnSpc>
                <a:spcPts val="3626"/>
              </a:lnSpc>
              <a:spcBef>
                <a:spcPct val="0"/>
              </a:spcBef>
            </a:pPr>
            <a:r>
              <a:rPr lang="en-US" b="true" sz="2590">
                <a:solidFill>
                  <a:srgbClr val="FFFFFF"/>
                </a:solidFill>
                <a:latin typeface="Lato Bold"/>
                <a:ea typeface="Lato Bold"/>
                <a:cs typeface="Lato Bold"/>
                <a:sym typeface="Lato Bold"/>
              </a:rPr>
              <a:t>Importance de MySQL :</a:t>
            </a:r>
          </a:p>
          <a:p>
            <a:pPr algn="ctr">
              <a:lnSpc>
                <a:spcPts val="3626"/>
              </a:lnSpc>
              <a:spcBef>
                <a:spcPct val="0"/>
              </a:spcBef>
            </a:pPr>
          </a:p>
          <a:p>
            <a:pPr algn="ctr" marL="1118516" indent="-372839" lvl="2">
              <a:lnSpc>
                <a:spcPts val="3626"/>
              </a:lnSpc>
              <a:spcBef>
                <a:spcPct val="0"/>
              </a:spcBef>
              <a:buFont typeface="Arial"/>
              <a:buChar char="⚬"/>
            </a:pPr>
            <a:r>
              <a:rPr lang="en-US" sz="2590">
                <a:solidFill>
                  <a:srgbClr val="FFFFFF"/>
                </a:solidFill>
                <a:latin typeface="Lato"/>
                <a:ea typeface="Lato"/>
                <a:cs typeface="Lato"/>
                <a:sym typeface="Lato"/>
              </a:rPr>
              <a:t>MySQL est l’un des systèmes de gestion de bases de données les plus populaires dans le monde, utilisé dans de nombreux projets professionnels. Le maîtriser est donc une compétence précieuse et reconnue dans le domaine du développement web.</a:t>
            </a:r>
          </a:p>
          <a:p>
            <a:pPr algn="ctr">
              <a:lnSpc>
                <a:spcPts val="3626"/>
              </a:lnSpc>
              <a:spcBef>
                <a:spcPct val="0"/>
              </a:spcBef>
            </a:pPr>
          </a:p>
        </p:txBody>
      </p:sp>
      <p:sp>
        <p:nvSpPr>
          <p:cNvPr name="TextBox 4" id="4"/>
          <p:cNvSpPr txBox="true"/>
          <p:nvPr/>
        </p:nvSpPr>
        <p:spPr>
          <a:xfrm rot="0">
            <a:off x="729023" y="1680384"/>
            <a:ext cx="11159824"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DIAGRAMME ERD</a:t>
            </a:r>
          </a:p>
        </p:txBody>
      </p:sp>
      <p:sp>
        <p:nvSpPr>
          <p:cNvPr name="Freeform 5" id="5"/>
          <p:cNvSpPr/>
          <p:nvPr/>
        </p:nvSpPr>
        <p:spPr>
          <a:xfrm flipH="false" flipV="false" rot="0">
            <a:off x="13684401" y="1028700"/>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DAGXZVmJMfQ</dc:identifier>
  <dcterms:modified xsi:type="dcterms:W3CDTF">2011-08-01T06:04:30Z</dcterms:modified>
  <cp:revision>1</cp:revision>
  <dc:title>Walid BAHIJ</dc:title>
</cp:coreProperties>
</file>